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5" r:id="rId3"/>
    <p:sldId id="270" r:id="rId4"/>
    <p:sldId id="272" r:id="rId5"/>
    <p:sldId id="266" r:id="rId6"/>
    <p:sldId id="273" r:id="rId7"/>
    <p:sldId id="256" r:id="rId8"/>
    <p:sldId id="257" r:id="rId9"/>
    <p:sldId id="268" r:id="rId10"/>
    <p:sldId id="274" r:id="rId11"/>
    <p:sldId id="258" r:id="rId12"/>
    <p:sldId id="259" r:id="rId13"/>
    <p:sldId id="260" r:id="rId14"/>
    <p:sldId id="275" r:id="rId15"/>
    <p:sldId id="261" r:id="rId16"/>
    <p:sldId id="262" r:id="rId17"/>
    <p:sldId id="269" r:id="rId18"/>
    <p:sldId id="263" r:id="rId19"/>
    <p:sldId id="264" r:id="rId20"/>
    <p:sldId id="276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7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8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2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9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0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3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3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0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8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B8AB-FB1D-4A61-AF0B-CF22EA8764A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BA974-BD04-4354-9F25-EF0C9B796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9.1 &amp; 9.2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b="1" dirty="0" smtClean="0"/>
              <a:t> – F.IF.7.a, A.CED.2, F.IF.4, F.IF.5, F.IF.8a, F.IF.9, &amp; F.BF.3</a:t>
            </a:r>
            <a:r>
              <a:rPr lang="en-US" dirty="0" smtClean="0"/>
              <a:t>  Graph linear and quadratic functions and show intercepts, maxima, and minima.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– To graph quadratic functions of the form y = ax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smtClean="0"/>
              <a:t>y =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/>
              <a:t>c and y = ax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+c </a:t>
            </a:r>
            <a:r>
              <a:rPr lang="en-US" dirty="0" smtClean="0"/>
              <a:t>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86307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9.5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b="1" dirty="0" smtClean="0"/>
              <a:t> – A.REI.4.a, N.Q.3, A.SSE.1.a</a:t>
            </a:r>
            <a:r>
              <a:rPr lang="en-US" b="1" dirty="0"/>
              <a:t>, </a:t>
            </a:r>
            <a:r>
              <a:rPr lang="en-US" b="1" dirty="0" smtClean="0"/>
              <a:t>A.SSE.1.b, A.SSE.3.b., A.CED.1</a:t>
            </a:r>
            <a:r>
              <a:rPr lang="en-US" b="1" dirty="0" smtClean="0"/>
              <a:t>, A.REI.1</a:t>
            </a:r>
            <a:r>
              <a:rPr lang="en-US" b="1" dirty="0"/>
              <a:t>, </a:t>
            </a:r>
            <a:r>
              <a:rPr lang="en-US" b="1" dirty="0" smtClean="0"/>
              <a:t>A.REI.4.b, </a:t>
            </a:r>
            <a:r>
              <a:rPr lang="en-US" b="1" dirty="0"/>
              <a:t>&amp; </a:t>
            </a:r>
            <a:r>
              <a:rPr lang="en-US" b="1" dirty="0" smtClean="0"/>
              <a:t>A.F.IF.8a</a:t>
            </a:r>
            <a:r>
              <a:rPr lang="en-US" dirty="0" smtClean="0"/>
              <a:t>  Use the method of completing the square to transform any quadratic equation in s into an equation of the form (x – p)</a:t>
            </a:r>
            <a:r>
              <a:rPr lang="en-US" baseline="30000" dirty="0" smtClean="0"/>
              <a:t>2</a:t>
            </a:r>
            <a:r>
              <a:rPr lang="en-US" dirty="0" smtClean="0"/>
              <a:t> = q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– To solve quadratic equations by completing the square.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87247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9.5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382000" cy="4906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Completing the Square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Make sure the leading coefficient is equal to 1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(a = 1)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Move the constant term c to the right of the equal sign. 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(move c.)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Take b and divide by two, square it and add it to both sides of the equation</a:t>
                </a:r>
                <a:r>
                  <a:rPr lang="en-US" dirty="0">
                    <a:solidFill>
                      <a:srgbClr val="FF0000"/>
                    </a:solidFill>
                  </a:rPr>
                  <a:t>.  </a:t>
                </a:r>
                <a:r>
                  <a:rPr lang="en-US" dirty="0">
                    <a:solidFill>
                      <a:srgbClr val="00B050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 dirty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r>
                  <a:rPr lang="en-US" dirty="0" smtClean="0">
                    <a:solidFill>
                      <a:srgbClr val="FF0000"/>
                    </a:solidFill>
                  </a:rPr>
                  <a:t>Factor and Solve the Equation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382000" cy="4906963"/>
              </a:xfrm>
              <a:blipFill rotWithShape="1">
                <a:blip r:embed="rId2"/>
                <a:stretch>
                  <a:fillRect l="-1891" t="-1615" r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26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800"/>
                <a:ext cx="8534400" cy="58213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Examples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>
                    <a:solidFill>
                      <a:srgbClr val="0070C0"/>
                    </a:solidFill>
                  </a:rPr>
                  <a:t>What is the value of c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 −16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 is a perfect-square trinomial?</a:t>
                </a:r>
              </a:p>
              <a:p>
                <a:pPr marL="514350" indent="-514350">
                  <a:buAutoNum type="arabicParenR"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2) 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 −14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+16=0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800"/>
                <a:ext cx="8534400" cy="5821363"/>
              </a:xfrm>
              <a:blipFill rotWithShape="1">
                <a:blip r:embed="rId2"/>
                <a:stretch>
                  <a:fillRect l="-1857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998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800"/>
                <a:ext cx="8534400" cy="58213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Examples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3) 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2</m:t>
                        </m:r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+12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+16=0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4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 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+36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+102=0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800"/>
                <a:ext cx="8534400" cy="5821363"/>
              </a:xfrm>
              <a:blipFill rotWithShape="1">
                <a:blip r:embed="rId2"/>
                <a:stretch>
                  <a:fillRect l="-1786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681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9.6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b="1" dirty="0" smtClean="0"/>
              <a:t> – A.REI.4.a, N.Q.3</a:t>
            </a:r>
            <a:r>
              <a:rPr lang="en-US" b="1" dirty="0" smtClean="0"/>
              <a:t>, A.CED.1</a:t>
            </a:r>
            <a:r>
              <a:rPr lang="en-US" b="1" dirty="0" smtClean="0"/>
              <a:t>, &amp; </a:t>
            </a:r>
            <a:r>
              <a:rPr lang="en-US" b="1" dirty="0" smtClean="0"/>
              <a:t>A.REI.4.b   </a:t>
            </a:r>
            <a:r>
              <a:rPr lang="en-US" dirty="0" smtClean="0"/>
              <a:t>Use the method of completing the square to transform any quadratic equation in s into an equation of the form (x – p)</a:t>
            </a:r>
            <a:r>
              <a:rPr lang="en-US" baseline="30000" dirty="0" smtClean="0"/>
              <a:t>2</a:t>
            </a:r>
            <a:r>
              <a:rPr lang="en-US" dirty="0" smtClean="0"/>
              <a:t> = q… Derive the quadratic formula from this form.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– To solve quadratic equations by using the quadratic formula.  To find the number of solutions of a quadratic equation.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649280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9.6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Quadratic Formula   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Example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- 8 = 2x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 rotWithShape="1">
                <a:blip r:embed="rId2"/>
                <a:stretch>
                  <a:fillRect l="-1852" t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380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Examples</a:t>
                </a:r>
              </a:p>
              <a:p>
                <a:pPr marL="514350" indent="-514350">
                  <a:buAutoNum type="arabicParenR" startAt="2"/>
                </a:pPr>
                <a:r>
                  <a:rPr lang="en-US" dirty="0" smtClean="0">
                    <a:solidFill>
                      <a:srgbClr val="0070C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+7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 −15=0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1926" t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692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Examples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3) 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- 17x + 11 = 0</a:t>
                </a:r>
              </a:p>
              <a:p>
                <a:pPr marL="514350" indent="-514350">
                  <a:buAutoNum type="arabicParenR" startAt="2"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arenR" startAt="2"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arenR" startAt="2"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blipFill rotWithShape="1">
                <a:blip r:embed="rId2"/>
                <a:stretch>
                  <a:fillRect l="-1852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727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60198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u="sng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u="sng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u="sng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u="sng" dirty="0" smtClean="0">
                    <a:solidFill>
                      <a:srgbClr val="0070C0"/>
                    </a:solidFill>
                  </a:rPr>
                  <a:t> - 4ac  is called the discriminate</a:t>
                </a:r>
              </a:p>
              <a:p>
                <a:pPr marL="0" indent="0" algn="ctr">
                  <a:buNone/>
                </a:pPr>
                <a:endParaRPr lang="en-US" u="sng" dirty="0" smtClean="0">
                  <a:solidFill>
                    <a:srgbClr val="0070C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- 4ac &gt; 0  (There are 2 real solutions)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- 4ac = 0  (There is 1 real solutions)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- 4ac &lt; 0  (There is no solution)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6019800"/>
              </a:xfrm>
              <a:blipFill rotWithShape="1">
                <a:blip r:embed="rId2"/>
                <a:stretch>
                  <a:fillRect t="-1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9726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6477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Find the number of real-number solutions of each equation.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arenR"/>
                </a:pPr>
                <a:r>
                  <a:rPr lang="en-US" dirty="0" smtClean="0">
                    <a:solidFill>
                      <a:srgbClr val="0070C0"/>
                    </a:solidFill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 −6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+9=0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514350" indent="-514350">
                  <a:buFont typeface="Arial" pitchFamily="34" charset="0"/>
                  <a:buAutoNum type="arabicParenR"/>
                </a:pPr>
                <a:r>
                  <a:rPr lang="en-US" dirty="0" smtClean="0">
                    <a:solidFill>
                      <a:srgbClr val="0070C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 −15=0</m:t>
                    </m:r>
                  </m:oMath>
                </a14:m>
                <a:endParaRPr lang="en-US" b="0" dirty="0" smtClean="0">
                  <a:solidFill>
                    <a:srgbClr val="0070C0"/>
                  </a:solidFill>
                </a:endParaRPr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en-US" b="0" dirty="0" smtClean="0">
                  <a:solidFill>
                    <a:srgbClr val="0070C0"/>
                  </a:solidFill>
                </a:endParaRPr>
              </a:p>
              <a:p>
                <a:pPr marL="514350" indent="-514350">
                  <a:buFont typeface="Arial" pitchFamily="34" charset="0"/>
                  <a:buAutoNum type="arabicParenR"/>
                </a:pPr>
                <a:r>
                  <a:rPr lang="en-US" dirty="0" smtClean="0">
                    <a:solidFill>
                      <a:srgbClr val="0070C0"/>
                    </a:solidFill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 −20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+25=0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en-US" dirty="0" smtClean="0"/>
              </a:p>
              <a:p>
                <a:pPr marL="514350" indent="-514350">
                  <a:buFont typeface="Arial" pitchFamily="34" charset="0"/>
                  <a:buAutoNum type="arabicParenR"/>
                </a:pPr>
                <a:endParaRPr lang="en-US" dirty="0" smtClean="0"/>
              </a:p>
              <a:p>
                <a:pPr marL="514350" indent="-514350">
                  <a:buAutoNum type="arabi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6477000"/>
              </a:xfrm>
              <a:blipFill rotWithShape="1">
                <a:blip r:embed="rId2"/>
                <a:stretch>
                  <a:fillRect l="-1926" t="-1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73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</a:t>
            </a:r>
            <a:r>
              <a:rPr lang="en-US" u="sng" dirty="0" smtClean="0"/>
              <a:t>9.1 – </a:t>
            </a:r>
            <a:r>
              <a:rPr lang="en-US" u="sng" dirty="0" smtClean="0"/>
              <a:t>9.2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609600"/>
                <a:ext cx="8991600" cy="6096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Quadratic Graphs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y =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+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bx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+ c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If </a:t>
                </a:r>
                <a:r>
                  <a:rPr lang="en-US" b="1" u="sng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is positive it cups up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If </a:t>
                </a:r>
                <a:r>
                  <a:rPr lang="en-US" b="1" u="sng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is negative it cups down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To find the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vertex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,  plug it in)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Axis of symmetry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x = the x-coordinate of the vertex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If you factor the quadratic it will tell you were you cross the x-axis.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609600"/>
                <a:ext cx="8991600" cy="6096000"/>
              </a:xfrm>
              <a:blipFill rotWithShape="1">
                <a:blip r:embed="rId2"/>
                <a:stretch>
                  <a:fillRect l="-1695" t="-2100" b="-2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83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9.7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b="1" dirty="0" smtClean="0"/>
              <a:t> – </a:t>
            </a:r>
            <a:r>
              <a:rPr lang="en-US" b="1" dirty="0" err="1" smtClean="0"/>
              <a:t>F.LE.a</a:t>
            </a:r>
            <a:r>
              <a:rPr lang="en-US" b="1" dirty="0" smtClean="0"/>
              <a:t>, F.IF.4, F.LE.2, F.LE.3 &amp; S.ID.6a</a:t>
            </a:r>
            <a:r>
              <a:rPr lang="en-US" dirty="0" smtClean="0"/>
              <a:t>  Prove that linear functions grow by equal differences…and </a:t>
            </a:r>
            <a:r>
              <a:rPr lang="en-US" smtClean="0"/>
              <a:t>that exponential </a:t>
            </a:r>
            <a:r>
              <a:rPr lang="en-US" dirty="0" smtClean="0"/>
              <a:t>functions grow by equal factors over equal intervals.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– To choose a linear, quadratic, or exponential model for data.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60713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9.7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791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Linear, Quadratic, Exponential Models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y = mx + b (Linear)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y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B050"/>
                        </a:solidFill>
                        <a:latin typeface="Cambria Math"/>
                      </a:rPr>
                      <m:t>a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+ 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bx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+ c (Quadratic)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7030A0"/>
                    </a:solidFill>
                  </a:rPr>
                  <a:t>y = a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 (Exponential)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791200"/>
              </a:xfrm>
              <a:blipFill rotWithShape="1">
                <a:blip r:embed="rId2"/>
                <a:stretch>
                  <a:fillRect l="-1852" t="-1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685800" y="2438400"/>
            <a:ext cx="1676400" cy="533400"/>
          </a:xfrm>
          <a:prstGeom prst="straightConnector1">
            <a:avLst/>
          </a:prstGeom>
          <a:ln w="15875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01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9.1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Solving Quadratic Equations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When you solve the Quadratic it tells you where you cross the x-axis.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x = 2 &amp; x = 3	 (Crosses the x-axis in 2 places)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2) x = -4 &amp; x = -4  (</a:t>
            </a:r>
            <a:r>
              <a:rPr lang="en-US" dirty="0">
                <a:solidFill>
                  <a:srgbClr val="0070C0"/>
                </a:solidFill>
              </a:rPr>
              <a:t>Crosses the x-axis in </a:t>
            </a:r>
            <a:r>
              <a:rPr lang="en-US" dirty="0" smtClean="0">
                <a:solidFill>
                  <a:srgbClr val="0070C0"/>
                </a:solidFill>
              </a:rPr>
              <a:t>1 place)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3) Not factorable (Doesn’t cross the x-axis)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7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9.3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b="1" dirty="0" smtClean="0"/>
              <a:t> – A.REI.4.b, N.Q.2, A.APR.3, A.CED.1, &amp; A.CED.4</a:t>
            </a:r>
            <a:r>
              <a:rPr lang="en-US" dirty="0" smtClean="0"/>
              <a:t>  Solve quadratic equations by inspection, taking square roots.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– To solve quadratic equations by graphing and using square roots.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161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9.3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Solving Quadratic Equations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When you solve the Quadratic it tells you where you cross the x-axis.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x = 2 &amp; x = 3	 (Crosses the x-axis in 2 places)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2) x = -4 &amp; x = -4  (</a:t>
            </a:r>
            <a:r>
              <a:rPr lang="en-US" dirty="0">
                <a:solidFill>
                  <a:srgbClr val="0070C0"/>
                </a:solidFill>
              </a:rPr>
              <a:t>Crosses the x-axis in </a:t>
            </a:r>
            <a:r>
              <a:rPr lang="en-US" dirty="0" smtClean="0">
                <a:solidFill>
                  <a:srgbClr val="0070C0"/>
                </a:solidFill>
              </a:rPr>
              <a:t>1 place)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3) Not factorable (Doesn’t cross the x-axis)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3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9.4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b="1" dirty="0" smtClean="0"/>
              <a:t> – A.REI.4.b, A.SSE.3.a, A.CED.1, &amp; A.F.IF.8a</a:t>
            </a:r>
            <a:r>
              <a:rPr lang="en-US" dirty="0" smtClean="0"/>
              <a:t>  Solve quadratic equations by factoring.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– To solve quadratic equations by factoring.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3124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199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9.4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5800" y="1066800"/>
                <a:ext cx="7467600" cy="4572000"/>
              </a:xfrm>
            </p:spPr>
            <p:txBody>
              <a:bodyPr/>
              <a:lstStyle/>
              <a:p>
                <a:pPr algn="l"/>
                <a:r>
                  <a:rPr lang="en-US" dirty="0" smtClean="0">
                    <a:solidFill>
                      <a:srgbClr val="FF0000"/>
                    </a:solidFill>
                  </a:rPr>
                  <a:t>Solve by Factoring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A * B = 0  either A = 0 or B = 0</a:t>
                </a:r>
              </a:p>
              <a:p>
                <a:pPr algn="l"/>
                <a:r>
                  <a:rPr lang="en-US" dirty="0" smtClean="0">
                    <a:solidFill>
                      <a:srgbClr val="0070C0"/>
                    </a:solidFill>
                  </a:rPr>
                  <a:t>Examples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>
                    <a:solidFill>
                      <a:srgbClr val="0070C0"/>
                    </a:solidFill>
                  </a:rPr>
                  <a:t>(4x + 1)(x – 2) = 0</a:t>
                </a: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2)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+8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+15=0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5800" y="1066800"/>
                <a:ext cx="7467600" cy="4572000"/>
              </a:xfrm>
              <a:blipFill rotWithShape="1">
                <a:blip r:embed="rId2"/>
                <a:stretch>
                  <a:fillRect l="-2122" t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70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Examples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3)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- 21x = 18</a:t>
                </a:r>
              </a:p>
              <a:p>
                <a:pPr marL="0" indent="0" algn="ctr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 algn="ctr">
                  <a:buNone/>
                </a:pPr>
                <a:endParaRPr lang="en-US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blipFill rotWithShape="1">
                <a:blip r:embed="rId2"/>
                <a:stretch>
                  <a:fillRect l="-1852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920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4) You are constructing a frame for a 17 inch by 11 inch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photo.  </a:t>
                </a:r>
                <a:r>
                  <a:rPr lang="en-US" dirty="0">
                    <a:solidFill>
                      <a:srgbClr val="0070C0"/>
                    </a:solidFill>
                  </a:rPr>
                  <a:t>You want the frame to be the same width all the way around and the total area of the frame and photo to be 315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𝑖𝑛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.  What is the outer dimensions of the frame?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1">
                <a:blip r:embed="rId2"/>
                <a:stretch>
                  <a:fillRect l="-1852" t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5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916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Chapter 9.1 &amp; 9.2</vt:lpstr>
      <vt:lpstr>Ch 9.1 – 9.2 Notes</vt:lpstr>
      <vt:lpstr>Chapter 9.1</vt:lpstr>
      <vt:lpstr>Chapter 9.3 </vt:lpstr>
      <vt:lpstr>Ch 9.3 Notes</vt:lpstr>
      <vt:lpstr>Chapter 9.4</vt:lpstr>
      <vt:lpstr>Ch 9.4 Notes</vt:lpstr>
      <vt:lpstr>PowerPoint Presentation</vt:lpstr>
      <vt:lpstr>PowerPoint Presentation</vt:lpstr>
      <vt:lpstr>Chapter 9.5</vt:lpstr>
      <vt:lpstr>Ch 9.5 Notes</vt:lpstr>
      <vt:lpstr>PowerPoint Presentation</vt:lpstr>
      <vt:lpstr>PowerPoint Presentation</vt:lpstr>
      <vt:lpstr>Chapter 9.6</vt:lpstr>
      <vt:lpstr>Ch 9.6 Notes</vt:lpstr>
      <vt:lpstr>PowerPoint Presentation</vt:lpstr>
      <vt:lpstr>PowerPoint Presentation</vt:lpstr>
      <vt:lpstr>PowerPoint Presentation</vt:lpstr>
      <vt:lpstr>PowerPoint Presentation</vt:lpstr>
      <vt:lpstr>Chapter 9.7</vt:lpstr>
      <vt:lpstr>Ch 9.7 Notes</vt:lpstr>
    </vt:vector>
  </TitlesOfParts>
  <Company>Illini West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9.4</dc:title>
  <dc:creator>morrison.sandra</dc:creator>
  <cp:lastModifiedBy>morrison.sandra</cp:lastModifiedBy>
  <cp:revision>51</cp:revision>
  <dcterms:created xsi:type="dcterms:W3CDTF">2014-02-07T16:55:09Z</dcterms:created>
  <dcterms:modified xsi:type="dcterms:W3CDTF">2014-07-19T00:13:34Z</dcterms:modified>
</cp:coreProperties>
</file>