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57" r:id="rId5"/>
    <p:sldId id="273" r:id="rId6"/>
    <p:sldId id="262" r:id="rId7"/>
    <p:sldId id="260" r:id="rId8"/>
    <p:sldId id="261" r:id="rId9"/>
    <p:sldId id="274" r:id="rId10"/>
    <p:sldId id="263" r:id="rId11"/>
    <p:sldId id="264" r:id="rId12"/>
    <p:sldId id="275" r:id="rId13"/>
    <p:sldId id="271" r:id="rId14"/>
    <p:sldId id="265" r:id="rId15"/>
    <p:sldId id="276" r:id="rId16"/>
    <p:sldId id="266" r:id="rId17"/>
    <p:sldId id="277" r:id="rId18"/>
    <p:sldId id="269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8CAF8-5DF2-4B15-BECB-2A14B952E16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7B8A6-8E3F-486E-9919-53EF500CA7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Chapter 11.1 Notes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pPr algn="l"/>
            <a:r>
              <a:rPr lang="en-US" sz="3600" b="1" u="sng" dirty="0" smtClean="0">
                <a:solidFill>
                  <a:schemeClr val="tx1"/>
                </a:solidFill>
              </a:rPr>
              <a:t>Common Core</a:t>
            </a:r>
            <a:r>
              <a:rPr lang="en-US" sz="3600" u="sng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– G.GMD.4  Identify the shapes of two-dimensional cross-sections of three-dimensional objects, and identify three-dimensional objects generated by rotations of two-dimensional objects.</a:t>
            </a:r>
          </a:p>
          <a:p>
            <a:pPr algn="l"/>
            <a:endParaRPr lang="en-US" sz="3600" b="1" dirty="0">
              <a:solidFill>
                <a:schemeClr val="tx1"/>
              </a:solidFill>
            </a:endParaRPr>
          </a:p>
          <a:p>
            <a:pPr algn="l"/>
            <a:r>
              <a:rPr lang="en-US" sz="3600" b="1" u="sng" dirty="0" smtClean="0">
                <a:solidFill>
                  <a:schemeClr val="tx1"/>
                </a:solidFill>
              </a:rPr>
              <a:t>Objectives</a:t>
            </a:r>
            <a:r>
              <a:rPr lang="en-US" sz="3600" dirty="0" smtClean="0">
                <a:solidFill>
                  <a:schemeClr val="tx1"/>
                </a:solidFill>
              </a:rPr>
              <a:t> – To recognize </a:t>
            </a:r>
            <a:r>
              <a:rPr lang="en-US" sz="3600" dirty="0" err="1" smtClean="0">
                <a:solidFill>
                  <a:schemeClr val="tx1"/>
                </a:solidFill>
              </a:rPr>
              <a:t>polyhedra</a:t>
            </a:r>
            <a:r>
              <a:rPr lang="en-US" sz="3600" dirty="0" smtClean="0">
                <a:solidFill>
                  <a:schemeClr val="tx1"/>
                </a:solidFill>
              </a:rPr>
              <a:t> and their parts.  To visualize cross sections of space figures.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ln>
            <a:solidFill>
              <a:schemeClr val="tx1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Surface Area of a Pyramid -  </a:t>
            </a:r>
            <a:r>
              <a:rPr lang="en-US" dirty="0" smtClean="0">
                <a:solidFill>
                  <a:srgbClr val="FF0000"/>
                </a:solidFill>
              </a:rPr>
              <a:t>S = B + ½ P</a:t>
            </a:r>
            <a:r>
              <a:rPr lang="en-US" dirty="0" smtClean="0">
                <a:solidFill>
                  <a:srgbClr val="FF0000"/>
                </a:solidFill>
                <a:latin typeface="Brush Script MT" pitchFamily="66" charset="0"/>
              </a:rPr>
              <a:t>l</a:t>
            </a:r>
          </a:p>
          <a:p>
            <a:pPr>
              <a:buNone/>
            </a:pPr>
            <a:endParaRPr lang="en-US" dirty="0">
              <a:latin typeface="Brush Script MT" pitchFamily="66" charset="0"/>
            </a:endParaRPr>
          </a:p>
          <a:p>
            <a:pPr>
              <a:buNone/>
            </a:pPr>
            <a:endParaRPr lang="en-US" dirty="0" smtClean="0">
              <a:latin typeface="Brush Script MT" pitchFamily="66" charset="0"/>
            </a:endParaRPr>
          </a:p>
          <a:p>
            <a:pPr>
              <a:buNone/>
            </a:pPr>
            <a:endParaRPr lang="en-US" dirty="0" smtClean="0">
              <a:latin typeface="Brush Script MT" pitchFamily="66" charset="0"/>
            </a:endParaRPr>
          </a:p>
          <a:p>
            <a:pPr>
              <a:buNone/>
            </a:pPr>
            <a:endParaRPr lang="en-US" dirty="0">
              <a:latin typeface="Brush Script MT" pitchFamily="66" charset="0"/>
            </a:endParaRPr>
          </a:p>
          <a:p>
            <a:pPr>
              <a:buNone/>
            </a:pPr>
            <a:r>
              <a:rPr lang="en-US" dirty="0" smtClean="0"/>
              <a:t>Surface Area of a Cone -  </a:t>
            </a:r>
            <a:r>
              <a:rPr lang="en-US" dirty="0" smtClean="0">
                <a:solidFill>
                  <a:srgbClr val="FF0000"/>
                </a:solidFill>
              </a:rPr>
              <a:t>S =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r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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r</a:t>
            </a:r>
            <a:r>
              <a:rPr lang="en-US" dirty="0" err="1" smtClean="0">
                <a:solidFill>
                  <a:srgbClr val="FF0000"/>
                </a:solidFill>
                <a:latin typeface="Brush Script MT" pitchFamily="66" charset="0"/>
              </a:rPr>
              <a:t>l</a:t>
            </a:r>
            <a:endParaRPr lang="en-US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4" name="Flowchart: Data 3"/>
          <p:cNvSpPr/>
          <p:nvPr/>
        </p:nvSpPr>
        <p:spPr>
          <a:xfrm rot="1296866">
            <a:off x="2971800" y="2232632"/>
            <a:ext cx="1676400" cy="762000"/>
          </a:xfrm>
          <a:prstGeom prst="flowChartInputOutpu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2518062" y="1222663"/>
            <a:ext cx="1828800" cy="1059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3467100" y="1333500"/>
            <a:ext cx="1752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895600" y="1905000"/>
            <a:ext cx="2286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124200" y="1219200"/>
            <a:ext cx="1219200" cy="4572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2667000"/>
            <a:ext cx="1219200" cy="4572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114800" y="2604655"/>
            <a:ext cx="609600" cy="533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505200" y="5715000"/>
            <a:ext cx="1371600" cy="7620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2"/>
          </p:cNvCxnSpPr>
          <p:nvPr/>
        </p:nvCxnSpPr>
        <p:spPr>
          <a:xfrm rot="10800000" flipH="1">
            <a:off x="3505200" y="4191000"/>
            <a:ext cx="685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6" idx="6"/>
          </p:cNvCxnSpPr>
          <p:nvPr/>
        </p:nvCxnSpPr>
        <p:spPr>
          <a:xfrm rot="16200000" flipH="1">
            <a:off x="3581400" y="4800600"/>
            <a:ext cx="1905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491345" y="5715000"/>
            <a:ext cx="1371600" cy="762000"/>
          </a:xfrm>
          <a:prstGeom prst="ellipse">
            <a:avLst/>
          </a:prstGeom>
          <a:noFill/>
          <a:ln w="12700" cmpd="sng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11.4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u="sng" dirty="0" smtClean="0"/>
              <a:t>Common Core</a:t>
            </a:r>
            <a:r>
              <a:rPr lang="en-US" sz="3600" dirty="0" smtClean="0"/>
              <a:t> – G.GMD.1, G.GMD.3, G.GMD.2 &amp; G.MG.1  Give an informal argument for the formulas for…volume of a cylinder…Use…</a:t>
            </a:r>
            <a:r>
              <a:rPr lang="en-US" sz="3600" dirty="0" err="1" smtClean="0"/>
              <a:t>Cavalieri’s</a:t>
            </a:r>
            <a:r>
              <a:rPr lang="en-US" sz="3600" dirty="0" smtClean="0"/>
              <a:t> principle… Use volume formulas for cylinders…</a:t>
            </a:r>
          </a:p>
          <a:p>
            <a:pPr>
              <a:buNone/>
            </a:pPr>
            <a:r>
              <a:rPr lang="en-US" sz="3600" b="1" u="sng" dirty="0"/>
              <a:t>Objectives</a:t>
            </a:r>
            <a:r>
              <a:rPr lang="en-US" sz="3600" dirty="0"/>
              <a:t> – </a:t>
            </a:r>
            <a:r>
              <a:rPr lang="en-US" sz="3600" dirty="0" smtClean="0"/>
              <a:t>To find the volume of a prism and the volume of a cylinder.</a:t>
            </a:r>
            <a:endParaRPr lang="en-US" sz="3600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11.4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Volume of a Cube </a:t>
            </a:r>
            <a:r>
              <a:rPr lang="en-US" dirty="0" smtClean="0"/>
              <a:t>- V = B * h  or </a:t>
            </a:r>
            <a:r>
              <a:rPr lang="en-US" dirty="0" smtClean="0">
                <a:solidFill>
                  <a:srgbClr val="FF0000"/>
                </a:solidFill>
              </a:rPr>
              <a:t>V = s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</a:p>
          <a:p>
            <a:pPr>
              <a:buNone/>
            </a:pPr>
            <a:endParaRPr lang="en-US" baseline="300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u="sng" dirty="0" smtClean="0"/>
              <a:t>Volume of a Prism </a:t>
            </a:r>
            <a:r>
              <a:rPr lang="en-US" dirty="0" smtClean="0"/>
              <a:t>-  </a:t>
            </a:r>
            <a:r>
              <a:rPr lang="en-US" dirty="0" smtClean="0">
                <a:solidFill>
                  <a:srgbClr val="FF0000"/>
                </a:solidFill>
              </a:rPr>
              <a:t>V = B * h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u="sng" dirty="0" smtClean="0"/>
              <a:t>Volume of a Cylinder </a:t>
            </a:r>
            <a:r>
              <a:rPr lang="en-US" dirty="0" smtClean="0"/>
              <a:t>– V = B * h or </a:t>
            </a:r>
            <a:r>
              <a:rPr lang="en-US" dirty="0" smtClean="0">
                <a:solidFill>
                  <a:srgbClr val="FF0000"/>
                </a:solidFill>
              </a:rPr>
              <a:t>V =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r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h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r>
              <a:rPr lang="en-US" sz="3000" u="sng" dirty="0" smtClean="0">
                <a:sym typeface="Symbol"/>
              </a:rPr>
              <a:t>Cavalier’s Principle</a:t>
            </a:r>
            <a:r>
              <a:rPr lang="en-US" sz="3000" dirty="0" smtClean="0">
                <a:sym typeface="Symbol"/>
              </a:rPr>
              <a:t> – If 2 solids have the same height and the same cross-sectional area at every level, then they have the same volume</a:t>
            </a:r>
            <a:endParaRPr lang="en-US" sz="3000" u="sng" dirty="0"/>
          </a:p>
        </p:txBody>
      </p:sp>
      <p:sp>
        <p:nvSpPr>
          <p:cNvPr id="4" name="Cube 3"/>
          <p:cNvSpPr/>
          <p:nvPr/>
        </p:nvSpPr>
        <p:spPr>
          <a:xfrm>
            <a:off x="6324600" y="1447800"/>
            <a:ext cx="762000" cy="6858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6858000" y="3810000"/>
            <a:ext cx="685800" cy="9906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9071581">
            <a:off x="5410200" y="2362200"/>
            <a:ext cx="685800" cy="4572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9071581">
            <a:off x="5401719" y="3139659"/>
            <a:ext cx="685800" cy="457200"/>
          </a:xfrm>
          <a:prstGeom prst="rtTriangl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4"/>
            <a:endCxn id="7" idx="4"/>
          </p:cNvCxnSpPr>
          <p:nvPr/>
        </p:nvCxnSpPr>
        <p:spPr>
          <a:xfrm rot="16200000" flipH="1" flipV="1">
            <a:off x="4949511" y="2940208"/>
            <a:ext cx="777459" cy="8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 flipV="1">
            <a:off x="5751520" y="3003000"/>
            <a:ext cx="777459" cy="8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  <a:endCxn id="7" idx="2"/>
          </p:cNvCxnSpPr>
          <p:nvPr/>
        </p:nvCxnSpPr>
        <p:spPr>
          <a:xfrm rot="16200000" flipH="1" flipV="1">
            <a:off x="5550442" y="2609748"/>
            <a:ext cx="777459" cy="84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6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Composite space figure</a:t>
            </a:r>
            <a:r>
              <a:rPr lang="en-US" dirty="0" smtClean="0"/>
              <a:t> – is a three-dimensional figure of two or more simpler figures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0938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11.5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None/>
            </a:pPr>
            <a:r>
              <a:rPr lang="en-US" b="1" u="sng" dirty="0" smtClean="0"/>
              <a:t>Common Core</a:t>
            </a:r>
            <a:r>
              <a:rPr lang="en-US" dirty="0" smtClean="0"/>
              <a:t> – G.GMD.3 &amp; G.MG.1  Use volume formulas for…pyramids, cones…to solve problems.  Use geometric shapes, their measures, and their properties to describe objects.</a:t>
            </a:r>
          </a:p>
          <a:p>
            <a:pPr>
              <a:buNone/>
            </a:pPr>
            <a:r>
              <a:rPr lang="en-US" b="1" u="sng" dirty="0"/>
              <a:t>Objectives</a:t>
            </a:r>
            <a:r>
              <a:rPr lang="en-US" dirty="0"/>
              <a:t> – </a:t>
            </a:r>
            <a:r>
              <a:rPr lang="en-US" dirty="0" smtClean="0"/>
              <a:t>To find the volume of a pyramid and of a cone.</a:t>
            </a:r>
            <a:endParaRPr lang="en-US" b="1" u="sng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11.5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None/>
            </a:pPr>
            <a:r>
              <a:rPr lang="en-US" u="sng" dirty="0" smtClean="0"/>
              <a:t>Volume of a Pyramid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V = 1/3 B*h 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u="sng" dirty="0" smtClean="0"/>
              <a:t>Volume of a Cone </a:t>
            </a:r>
            <a:r>
              <a:rPr lang="en-US" dirty="0" smtClean="0"/>
              <a:t>-  V = 1/3 B*h or </a:t>
            </a:r>
            <a:r>
              <a:rPr lang="en-US" dirty="0" smtClean="0">
                <a:solidFill>
                  <a:srgbClr val="FF0000"/>
                </a:solidFill>
              </a:rPr>
              <a:t>V = 1/3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r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h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sym typeface="Symbol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 rot="1639459">
            <a:off x="2891778" y="2965081"/>
            <a:ext cx="1524000" cy="685800"/>
          </a:xfrm>
          <a:prstGeom prst="parallelogram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2455720" y="2247900"/>
            <a:ext cx="1371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276600" y="2133600"/>
            <a:ext cx="1447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781300" y="2628900"/>
            <a:ext cx="1981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971800" y="2209800"/>
            <a:ext cx="838200" cy="228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505200" y="6019800"/>
            <a:ext cx="1600200" cy="533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6" idx="2"/>
          </p:cNvCxnSpPr>
          <p:nvPr/>
        </p:nvCxnSpPr>
        <p:spPr>
          <a:xfrm rot="10800000" flipH="1">
            <a:off x="3505200" y="4876800"/>
            <a:ext cx="838200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6" idx="6"/>
          </p:cNvCxnSpPr>
          <p:nvPr/>
        </p:nvCxnSpPr>
        <p:spPr>
          <a:xfrm rot="16200000" flipH="1">
            <a:off x="4019550" y="5200650"/>
            <a:ext cx="14097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657600" y="55626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845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11.6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Common Core</a:t>
            </a:r>
            <a:r>
              <a:rPr lang="en-US" dirty="0" smtClean="0"/>
              <a:t> – G.GMD.3 &amp; G.MG.1  Use volume formulas for…spheres to solve problems.  Use geometric shapes, their measures, and their properties to describe objects.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/>
              <a:t>Objectives</a:t>
            </a:r>
            <a:r>
              <a:rPr lang="en-US" dirty="0"/>
              <a:t> – </a:t>
            </a:r>
            <a:r>
              <a:rPr lang="en-US" dirty="0" smtClean="0"/>
              <a:t>To find the surface area and </a:t>
            </a:r>
            <a:r>
              <a:rPr lang="en-US" dirty="0" err="1" smtClean="0"/>
              <a:t>volue</a:t>
            </a:r>
            <a:r>
              <a:rPr lang="en-US" dirty="0" smtClean="0"/>
              <a:t> of a sphere.</a:t>
            </a:r>
            <a:endParaRPr lang="en-US" b="1" u="sng" dirty="0" smtClean="0">
              <a:sym typeface="Symbo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11.6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Surface Area of a Sphere </a:t>
            </a:r>
            <a:r>
              <a:rPr lang="en-US" dirty="0" smtClean="0"/>
              <a:t>-  </a:t>
            </a:r>
            <a:r>
              <a:rPr lang="en-US" dirty="0" smtClean="0">
                <a:solidFill>
                  <a:srgbClr val="FF0000"/>
                </a:solidFill>
              </a:rPr>
              <a:t>S = 4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r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pPr>
              <a:buNone/>
            </a:pPr>
            <a:r>
              <a:rPr lang="en-US" u="sng" dirty="0" smtClean="0">
                <a:sym typeface="Symbol"/>
              </a:rPr>
              <a:t>Volume of a Sphere </a:t>
            </a:r>
            <a:r>
              <a:rPr lang="en-US" dirty="0" smtClean="0">
                <a:sym typeface="Symbol"/>
              </a:rPr>
              <a:t>-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 = 4/3 r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3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>
              <a:sym typeface="Symbol"/>
            </a:endParaRPr>
          </a:p>
          <a:p>
            <a:pPr>
              <a:buNone/>
            </a:pPr>
            <a:r>
              <a:rPr lang="en-US" u="sng" dirty="0" smtClean="0">
                <a:sym typeface="Symbol"/>
              </a:rPr>
              <a:t>Hemisphere</a:t>
            </a:r>
            <a:r>
              <a:rPr lang="en-US" dirty="0" smtClean="0">
                <a:sym typeface="Symbol"/>
              </a:rPr>
              <a:t> – cutting a sphere in half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81800" y="1676400"/>
            <a:ext cx="1066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81800" y="2036620"/>
            <a:ext cx="1066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23360" y="2029690"/>
            <a:ext cx="1066800" cy="2286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2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 11.7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Common Core</a:t>
            </a:r>
            <a:r>
              <a:rPr lang="en-US" dirty="0" smtClean="0"/>
              <a:t> – G.MG.1 &amp; G.MG.2  Use geometric shapes their measures, and their properties to describe objects.  Apply concepts of density based on area and volume in modeling situations.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Objectives</a:t>
            </a:r>
            <a:r>
              <a:rPr lang="en-US" dirty="0"/>
              <a:t> – </a:t>
            </a:r>
            <a:r>
              <a:rPr lang="en-US" dirty="0" smtClean="0"/>
              <a:t>To compare and find the areas </a:t>
            </a:r>
            <a:r>
              <a:rPr lang="en-US" dirty="0" err="1" smtClean="0"/>
              <a:t>nd</a:t>
            </a:r>
            <a:r>
              <a:rPr lang="en-US" dirty="0" smtClean="0"/>
              <a:t> volumes </a:t>
            </a:r>
            <a:r>
              <a:rPr lang="en-US" smtClean="0"/>
              <a:t>of similar solids.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568849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 11.7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If </a:t>
                </a:r>
                <a:r>
                  <a:rPr lang="en-US" dirty="0">
                    <a:solidFill>
                      <a:srgbClr val="0070C0"/>
                    </a:solidFill>
                  </a:rPr>
                  <a:t>the </a:t>
                </a:r>
                <a:r>
                  <a:rPr lang="en-US" b="1" u="sng" dirty="0">
                    <a:solidFill>
                      <a:srgbClr val="0070C0"/>
                    </a:solidFill>
                  </a:rPr>
                  <a:t>scale factor </a:t>
                </a:r>
                <a:r>
                  <a:rPr lang="en-US" dirty="0">
                    <a:solidFill>
                      <a:srgbClr val="0070C0"/>
                    </a:solidFill>
                  </a:rPr>
                  <a:t>of two similar figures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then,</a:t>
                </a:r>
              </a:p>
              <a:p>
                <a:pPr marL="514350" indent="-514350">
                  <a:buAutoNum type="arabicParenBoth"/>
                </a:pPr>
                <a:r>
                  <a:rPr lang="en-US" dirty="0">
                    <a:solidFill>
                      <a:srgbClr val="FF0000"/>
                    </a:solidFill>
                  </a:rPr>
                  <a:t>the ratio of their </a:t>
                </a:r>
                <a:r>
                  <a:rPr lang="en-US" b="1" u="sng" dirty="0">
                    <a:solidFill>
                      <a:srgbClr val="FF0000"/>
                    </a:solidFill>
                  </a:rPr>
                  <a:t>perimeter</a:t>
                </a:r>
                <a:r>
                  <a:rPr lang="en-US" dirty="0">
                    <a:solidFill>
                      <a:srgbClr val="FF0000"/>
                    </a:solidFill>
                  </a:rPr>
                  <a:t> is also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>
                    <a:solidFill>
                      <a:srgbClr val="00B050"/>
                    </a:solidFill>
                  </a:rPr>
                  <a:t> the ratio of their </a:t>
                </a:r>
                <a:r>
                  <a:rPr lang="en-US" b="1" u="sng" dirty="0">
                    <a:solidFill>
                      <a:srgbClr val="00B050"/>
                    </a:solidFill>
                  </a:rPr>
                  <a:t>areas</a:t>
                </a:r>
                <a:r>
                  <a:rPr lang="en-US" b="1" dirty="0">
                    <a:solidFill>
                      <a:srgbClr val="00B050"/>
                    </a:solidFill>
                  </a:rPr>
                  <a:t> </a:t>
                </a:r>
                <a:r>
                  <a:rPr lang="en-US" dirty="0">
                    <a:solidFill>
                      <a:srgbClr val="00B050"/>
                    </a:solidFill>
                  </a:rPr>
                  <a:t>is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>
                    <a:solidFill>
                      <a:srgbClr val="7030A0"/>
                    </a:solidFill>
                  </a:rPr>
                  <a:t> the ratio of their </a:t>
                </a:r>
                <a:r>
                  <a:rPr lang="en-US" u="sng" dirty="0" smtClean="0">
                    <a:solidFill>
                      <a:srgbClr val="7030A0"/>
                    </a:solidFill>
                  </a:rPr>
                  <a:t>volume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 rotWithShape="1">
                <a:blip r:embed="rId2"/>
                <a:stretch>
                  <a:fillRect l="-1926" t="-24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69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Chapter 11.1 Notes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u="sng" dirty="0" smtClean="0">
                <a:solidFill>
                  <a:schemeClr val="tx1"/>
                </a:solidFill>
              </a:rPr>
              <a:t>Polyhedron</a:t>
            </a:r>
            <a:r>
              <a:rPr lang="en-US" sz="2800" dirty="0" smtClean="0">
                <a:solidFill>
                  <a:schemeClr val="tx1"/>
                </a:solidFill>
              </a:rPr>
              <a:t> – is a solid that is bounded by polygons, called faces, that enclose a single region of space.</a:t>
            </a:r>
          </a:p>
          <a:p>
            <a:pPr algn="l"/>
            <a:endParaRPr lang="en-US" sz="2800" u="sng" dirty="0" smtClean="0">
              <a:solidFill>
                <a:schemeClr val="tx1"/>
              </a:solidFill>
            </a:endParaRPr>
          </a:p>
          <a:p>
            <a:pPr algn="l"/>
            <a:endParaRPr lang="en-US" sz="2800" u="sng" dirty="0">
              <a:solidFill>
                <a:schemeClr val="tx1"/>
              </a:solidFill>
            </a:endParaRPr>
          </a:p>
          <a:p>
            <a:pPr algn="l"/>
            <a:endParaRPr lang="en-US" sz="2800" u="sng" dirty="0">
              <a:solidFill>
                <a:schemeClr val="tx1"/>
              </a:solidFill>
            </a:endParaRPr>
          </a:p>
          <a:p>
            <a:pPr algn="l"/>
            <a:r>
              <a:rPr lang="en-US" sz="2800" u="sng" dirty="0" smtClean="0">
                <a:solidFill>
                  <a:schemeClr val="tx1"/>
                </a:solidFill>
              </a:rPr>
              <a:t>Edge</a:t>
            </a:r>
            <a:r>
              <a:rPr lang="en-US" sz="2800" dirty="0" smtClean="0">
                <a:solidFill>
                  <a:schemeClr val="tx1"/>
                </a:solidFill>
              </a:rPr>
              <a:t> – of a polygon is a line segment formed by the intersection of 2 faces</a:t>
            </a:r>
          </a:p>
          <a:p>
            <a:pPr algn="l"/>
            <a:endParaRPr lang="en-US" sz="2800" u="sng" dirty="0">
              <a:solidFill>
                <a:schemeClr val="tx1"/>
              </a:solidFill>
            </a:endParaRPr>
          </a:p>
          <a:p>
            <a:pPr algn="l"/>
            <a:r>
              <a:rPr lang="en-US" sz="2800" u="sng" dirty="0" smtClean="0">
                <a:solidFill>
                  <a:schemeClr val="tx1"/>
                </a:solidFill>
              </a:rPr>
              <a:t>Vertex</a:t>
            </a:r>
            <a:r>
              <a:rPr lang="en-US" sz="2800" dirty="0" smtClean="0">
                <a:solidFill>
                  <a:schemeClr val="tx1"/>
                </a:solidFill>
              </a:rPr>
              <a:t> – of a polyhedron is a pt where three or more edges meet.</a:t>
            </a:r>
          </a:p>
          <a:p>
            <a:pPr algn="l"/>
            <a:endParaRPr lang="en-US" sz="2800" u="sng" dirty="0">
              <a:solidFill>
                <a:schemeClr val="tx1"/>
              </a:solidFill>
            </a:endParaRPr>
          </a:p>
          <a:p>
            <a:pPr algn="l"/>
            <a:r>
              <a:rPr lang="en-US" sz="2800" u="sng" dirty="0" smtClean="0">
                <a:solidFill>
                  <a:schemeClr val="tx1"/>
                </a:solidFill>
              </a:rPr>
              <a:t>Face</a:t>
            </a:r>
            <a:r>
              <a:rPr lang="en-US" sz="2800" dirty="0" smtClean="0">
                <a:solidFill>
                  <a:schemeClr val="tx1"/>
                </a:solidFill>
              </a:rPr>
              <a:t> – each polygon on the polyhedron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3352800" y="2133600"/>
            <a:ext cx="1295400" cy="91440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3886200" y="1752600"/>
            <a:ext cx="1295400" cy="914400"/>
          </a:xfrm>
          <a:prstGeom prst="trapezoid">
            <a:avLst/>
          </a:prstGeom>
          <a:noFill/>
          <a:ln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352800" y="2667000"/>
            <a:ext cx="533400" cy="38100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sysDash"/>
          </a:ln>
          <a:effectLst>
            <a:outerShdw blurRad="50800" dist="50800" dir="5400000" algn="ctr" rotWithShape="0">
              <a:schemeClr val="tx2">
                <a:lumMod val="20000"/>
                <a:lumOff val="8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581400" y="1752600"/>
            <a:ext cx="533400" cy="381000"/>
          </a:xfrm>
          <a:prstGeom prst="line">
            <a:avLst/>
          </a:prstGeom>
          <a:ln w="127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412675" y="1752600"/>
            <a:ext cx="533400" cy="381000"/>
          </a:xfrm>
          <a:prstGeom prst="line">
            <a:avLst/>
          </a:prstGeom>
          <a:ln w="127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634350" y="2667000"/>
            <a:ext cx="533400" cy="381000"/>
          </a:xfrm>
          <a:prstGeom prst="line">
            <a:avLst/>
          </a:prstGeom>
          <a:ln w="127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75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Euler’s </a:t>
            </a:r>
            <a:r>
              <a:rPr lang="en-US" u="sng" dirty="0" err="1"/>
              <a:t>Thm</a:t>
            </a:r>
            <a:r>
              <a:rPr lang="en-US" b="1" dirty="0"/>
              <a:t> – </a:t>
            </a:r>
            <a:r>
              <a:rPr lang="en-US" dirty="0"/>
              <a:t>The number of faces (F), vertices (V), and edges (E) of a polyhedron are related by the formula </a:t>
            </a:r>
            <a:r>
              <a:rPr lang="en-US" dirty="0">
                <a:solidFill>
                  <a:srgbClr val="FF0000"/>
                </a:solidFill>
              </a:rPr>
              <a:t>F + V = E +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The intersection of a plane and a solid is called a </a:t>
            </a:r>
            <a:r>
              <a:rPr lang="en-US" b="1" u="sng" dirty="0"/>
              <a:t>cross section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3581400" y="3962400"/>
            <a:ext cx="3276600" cy="12954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6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11.2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Common Core</a:t>
            </a:r>
            <a:r>
              <a:rPr lang="en-US" sz="3600" dirty="0" smtClean="0"/>
              <a:t> – G.MG.1  Use geometric shapes, their measures, and their properties to describe objectives</a:t>
            </a:r>
          </a:p>
          <a:p>
            <a:pPr>
              <a:buNone/>
            </a:pPr>
            <a:endParaRPr lang="en-US" sz="3600" b="1" u="sng" dirty="0"/>
          </a:p>
          <a:p>
            <a:pPr>
              <a:buNone/>
            </a:pPr>
            <a:r>
              <a:rPr lang="en-US" sz="3600" b="1" u="sng" dirty="0" smtClean="0"/>
              <a:t>Objectives</a:t>
            </a:r>
            <a:r>
              <a:rPr lang="en-US" sz="3600" dirty="0" smtClean="0"/>
              <a:t> – To find the surface area of a prism and a cylinder.</a:t>
            </a:r>
            <a:endParaRPr lang="en-US" sz="36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11.2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Surface Area of a Right Prism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S = 2B + Ph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– area of the base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– perimeter of the base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– height of the prism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810000" y="4114800"/>
            <a:ext cx="990600" cy="6096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810000" y="5334000"/>
            <a:ext cx="990600" cy="609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2"/>
            <a:endCxn id="5" idx="2"/>
          </p:cNvCxnSpPr>
          <p:nvPr/>
        </p:nvCxnSpPr>
        <p:spPr>
          <a:xfrm rot="5400000">
            <a:off x="3200400" y="5334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191000" y="53340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0"/>
            <a:endCxn id="5" idx="0"/>
          </p:cNvCxnSpPr>
          <p:nvPr/>
        </p:nvCxnSpPr>
        <p:spPr>
          <a:xfrm rot="16200000" flipH="1">
            <a:off x="3695700" y="4724400"/>
            <a:ext cx="1219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3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1534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Bases</a:t>
            </a:r>
            <a:r>
              <a:rPr lang="en-US" sz="2800" dirty="0" smtClean="0"/>
              <a:t> – the 2 polygons that are congruent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u="sng" dirty="0" smtClean="0"/>
              <a:t>Faces </a:t>
            </a:r>
            <a:r>
              <a:rPr lang="en-US" sz="2800" dirty="0" smtClean="0"/>
              <a:t>– are the polygons of the polyhedron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u="sng" dirty="0" smtClean="0"/>
              <a:t>Lateral Faces </a:t>
            </a:r>
            <a:r>
              <a:rPr lang="en-US" sz="2800" dirty="0" smtClean="0"/>
              <a:t>– are the polygons that are not the bases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u="sng" dirty="0" smtClean="0"/>
              <a:t>Surface Area </a:t>
            </a:r>
            <a:r>
              <a:rPr lang="en-US" sz="2800" dirty="0" smtClean="0"/>
              <a:t>– is the area of all the faces of the prism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u="sng" dirty="0" smtClean="0"/>
              <a:t>Right Prism </a:t>
            </a:r>
            <a:r>
              <a:rPr lang="en-US" sz="2800" dirty="0" smtClean="0"/>
              <a:t>– prisms where the lateral edges are </a:t>
            </a:r>
            <a:r>
              <a:rPr lang="en-US" sz="2800" dirty="0" smtClean="0">
                <a:latin typeface="Cambria Math"/>
                <a:ea typeface="Cambria Math"/>
              </a:rPr>
              <a:t>⊥ to both bases</a:t>
            </a:r>
          </a:p>
          <a:p>
            <a:pPr>
              <a:buNone/>
            </a:pPr>
            <a:endParaRPr lang="en-US" sz="2800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800" u="sng" dirty="0" smtClean="0">
                <a:latin typeface="Cambria Math"/>
                <a:ea typeface="Cambria Math"/>
              </a:rPr>
              <a:t>Oblique Prism </a:t>
            </a:r>
            <a:r>
              <a:rPr lang="en-US" sz="2800" dirty="0" smtClean="0">
                <a:latin typeface="Cambria Math"/>
                <a:ea typeface="Cambria Math"/>
              </a:rPr>
              <a:t>- </a:t>
            </a:r>
            <a:r>
              <a:rPr lang="en-US" sz="2800" dirty="0" smtClean="0"/>
              <a:t>prisms where the lateral edges are </a:t>
            </a:r>
            <a:r>
              <a:rPr lang="en-US" sz="2800" u="sng" dirty="0" smtClean="0"/>
              <a:t>not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 Math"/>
                <a:ea typeface="Cambria Math"/>
              </a:rPr>
              <a:t>⊥ to both bases</a:t>
            </a:r>
            <a:endParaRPr lang="en-US" sz="2800" dirty="0"/>
          </a:p>
        </p:txBody>
      </p:sp>
      <p:sp>
        <p:nvSpPr>
          <p:cNvPr id="4" name="Cube 3"/>
          <p:cNvSpPr/>
          <p:nvPr/>
        </p:nvSpPr>
        <p:spPr>
          <a:xfrm>
            <a:off x="3429000" y="4419600"/>
            <a:ext cx="990600" cy="6096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800600" y="5867400"/>
            <a:ext cx="533400" cy="3048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29200" y="6400800"/>
            <a:ext cx="533400" cy="304800"/>
          </a:xfrm>
          <a:prstGeom prst="triangl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2"/>
          </p:cNvCxnSpPr>
          <p:nvPr/>
        </p:nvCxnSpPr>
        <p:spPr>
          <a:xfrm rot="16200000" flipH="1">
            <a:off x="4648200" y="63246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0"/>
            <a:endCxn id="6" idx="0"/>
          </p:cNvCxnSpPr>
          <p:nvPr/>
        </p:nvCxnSpPr>
        <p:spPr>
          <a:xfrm rot="16200000" flipV="1">
            <a:off x="4914900" y="6019800"/>
            <a:ext cx="533400" cy="2286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7" idx="4"/>
          </p:cNvCxnSpPr>
          <p:nvPr/>
        </p:nvCxnSpPr>
        <p:spPr>
          <a:xfrm rot="16200000" flipH="1">
            <a:off x="5181600" y="63246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Surface Area of a Cylinder</a:t>
            </a:r>
            <a:r>
              <a:rPr lang="en-US" dirty="0" smtClean="0"/>
              <a:t> – S = 2B + Ch  or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 = 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r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+ 2r * h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19" name="Flowchart: Direct Access Storage 18"/>
          <p:cNvSpPr/>
          <p:nvPr/>
        </p:nvSpPr>
        <p:spPr>
          <a:xfrm rot="16200000">
            <a:off x="3467100" y="2628900"/>
            <a:ext cx="1981200" cy="1905000"/>
          </a:xfrm>
          <a:prstGeom prst="flowChartMagneticDrum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05200" y="4163290"/>
            <a:ext cx="1905000" cy="381000"/>
          </a:xfrm>
          <a:prstGeom prst="ellipse">
            <a:avLst/>
          </a:prstGeom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751120" y="3619500"/>
            <a:ext cx="1447800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75020" y="2895600"/>
            <a:ext cx="935180" cy="1039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81945" y="2909455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11.3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Common Core</a:t>
            </a:r>
            <a:r>
              <a:rPr lang="en-US" sz="3600" dirty="0" smtClean="0"/>
              <a:t> – G.MG.1  Use geometric shapes, their measures, and their properties to describe objectives.</a:t>
            </a:r>
          </a:p>
          <a:p>
            <a:pPr>
              <a:buNone/>
            </a:pPr>
            <a:endParaRPr lang="en-US" sz="3600" b="1" u="sng" dirty="0"/>
          </a:p>
          <a:p>
            <a:pPr>
              <a:buNone/>
            </a:pPr>
            <a:r>
              <a:rPr lang="en-US" sz="3600" b="1" u="sng" dirty="0"/>
              <a:t>Objectives</a:t>
            </a:r>
            <a:r>
              <a:rPr lang="en-US" sz="3600" dirty="0"/>
              <a:t> – </a:t>
            </a:r>
            <a:r>
              <a:rPr lang="en-US" sz="3600" dirty="0" smtClean="0"/>
              <a:t> To find the surface area of a pyramid and a cone.</a:t>
            </a:r>
            <a:endParaRPr lang="en-US" sz="36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smtClean="0"/>
              <a:t>Chapter 11.3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Pyramid</a:t>
            </a:r>
            <a:r>
              <a:rPr lang="en-US" dirty="0" smtClean="0"/>
              <a:t> – is a polyhedron in which the base is a polygon and the lateral faces are triangles.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Regular Pyramid </a:t>
            </a:r>
            <a:r>
              <a:rPr lang="en-US" dirty="0" smtClean="0"/>
              <a:t>– has a regular polygon for a base and its height meets the base at its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1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801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11.1 Notes</vt:lpstr>
      <vt:lpstr>Chapter 11.1 Notes</vt:lpstr>
      <vt:lpstr>PowerPoint Presentation</vt:lpstr>
      <vt:lpstr>Chapter 11.2 Notes</vt:lpstr>
      <vt:lpstr>Chapter 11.2 Notes</vt:lpstr>
      <vt:lpstr>PowerPoint Presentation</vt:lpstr>
      <vt:lpstr>PowerPoint Presentation</vt:lpstr>
      <vt:lpstr>Chapter 11.3 Notes</vt:lpstr>
      <vt:lpstr>Chapter 11.3 Notes</vt:lpstr>
      <vt:lpstr>PowerPoint Presentation</vt:lpstr>
      <vt:lpstr>Chapter 11.4 Notes</vt:lpstr>
      <vt:lpstr>Chapter 11.4 Notes</vt:lpstr>
      <vt:lpstr>PowerPoint Presentation</vt:lpstr>
      <vt:lpstr>Chapter 11.5 Notes</vt:lpstr>
      <vt:lpstr>Chapter 11.5 Notes</vt:lpstr>
      <vt:lpstr>Chapter 11.6 Notes</vt:lpstr>
      <vt:lpstr>Chapter 11.6 Notes</vt:lpstr>
      <vt:lpstr>Chapter  11.7</vt:lpstr>
      <vt:lpstr>Chapter  11.7</vt:lpstr>
    </vt:vector>
  </TitlesOfParts>
  <Company>Illini West HSD 307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morrison.sandra</dc:creator>
  <cp:lastModifiedBy>morrison.sandra</cp:lastModifiedBy>
  <cp:revision>78</cp:revision>
  <dcterms:created xsi:type="dcterms:W3CDTF">2011-09-29T16:21:04Z</dcterms:created>
  <dcterms:modified xsi:type="dcterms:W3CDTF">2014-07-17T01:00:53Z</dcterms:modified>
</cp:coreProperties>
</file>