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64" r:id="rId3"/>
    <p:sldId id="274" r:id="rId4"/>
    <p:sldId id="266" r:id="rId5"/>
    <p:sldId id="275" r:id="rId6"/>
    <p:sldId id="267" r:id="rId7"/>
    <p:sldId id="259" r:id="rId8"/>
    <p:sldId id="271" r:id="rId9"/>
    <p:sldId id="276" r:id="rId10"/>
    <p:sldId id="277" r:id="rId11"/>
    <p:sldId id="268" r:id="rId12"/>
    <p:sldId id="278" r:id="rId13"/>
    <p:sldId id="269" r:id="rId14"/>
    <p:sldId id="279" r:id="rId15"/>
    <p:sldId id="270" r:id="rId16"/>
    <p:sldId id="261" r:id="rId17"/>
    <p:sldId id="280" r:id="rId18"/>
    <p:sldId id="262" r:id="rId19"/>
    <p:sldId id="272" r:id="rId20"/>
    <p:sldId id="281" r:id="rId21"/>
    <p:sldId id="26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557539-D710-4D57-9E95-5B3813BB37FE}"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724EA-6CE7-4DE6-B8F4-75CB99B1019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57539-D710-4D57-9E95-5B3813BB37FE}"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724EA-6CE7-4DE6-B8F4-75CB99B101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57539-D710-4D57-9E95-5B3813BB37FE}"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724EA-6CE7-4DE6-B8F4-75CB99B101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57539-D710-4D57-9E95-5B3813BB37FE}"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724EA-6CE7-4DE6-B8F4-75CB99B101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557539-D710-4D57-9E95-5B3813BB37FE}"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724EA-6CE7-4DE6-B8F4-75CB99B1019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557539-D710-4D57-9E95-5B3813BB37FE}" type="datetimeFigureOut">
              <a:rPr lang="en-US" smtClean="0"/>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724EA-6CE7-4DE6-B8F4-75CB99B101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557539-D710-4D57-9E95-5B3813BB37FE}" type="datetimeFigureOut">
              <a:rPr lang="en-US" smtClean="0"/>
              <a:t>7/16/2014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5724EA-6CE7-4DE6-B8F4-75CB99B101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557539-D710-4D57-9E95-5B3813BB37FE}" type="datetimeFigureOut">
              <a:rPr lang="en-US" smtClean="0"/>
              <a:t>7/16/2014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5724EA-6CE7-4DE6-B8F4-75CB99B101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57539-D710-4D57-9E95-5B3813BB37FE}" type="datetimeFigureOut">
              <a:rPr lang="en-US" smtClean="0"/>
              <a:t>7/16/2014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5724EA-6CE7-4DE6-B8F4-75CB99B101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557539-D710-4D57-9E95-5B3813BB37FE}" type="datetimeFigureOut">
              <a:rPr lang="en-US" smtClean="0"/>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724EA-6CE7-4DE6-B8F4-75CB99B1019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557539-D710-4D57-9E95-5B3813BB37FE}" type="datetimeFigureOut">
              <a:rPr lang="en-US" smtClean="0"/>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724EA-6CE7-4DE6-B8F4-75CB99B1019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57539-D710-4D57-9E95-5B3813BB37FE}" type="datetimeFigureOut">
              <a:rPr lang="en-US" smtClean="0"/>
              <a:t>7/16/2014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5724EA-6CE7-4DE6-B8F4-75CB99B1019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Chapter 10.1</a:t>
            </a:r>
            <a:endParaRPr lang="en-US" u="sng" dirty="0"/>
          </a:p>
        </p:txBody>
      </p:sp>
      <p:sp>
        <p:nvSpPr>
          <p:cNvPr id="3" name="Content Placeholder 2"/>
          <p:cNvSpPr>
            <a:spLocks noGrp="1"/>
          </p:cNvSpPr>
          <p:nvPr>
            <p:ph idx="1"/>
          </p:nvPr>
        </p:nvSpPr>
        <p:spPr/>
        <p:txBody>
          <a:bodyPr/>
          <a:lstStyle/>
          <a:p>
            <a:pPr marL="0" indent="0">
              <a:buNone/>
            </a:pPr>
            <a:r>
              <a:rPr lang="en-US" b="1" u="sng" dirty="0"/>
              <a:t>Common Core</a:t>
            </a:r>
            <a:r>
              <a:rPr lang="en-US" b="1" dirty="0"/>
              <a:t> </a:t>
            </a:r>
            <a:r>
              <a:rPr lang="en-US" b="1" dirty="0" smtClean="0"/>
              <a:t>G.MG.1 &amp; G.GPE.7</a:t>
            </a:r>
            <a:r>
              <a:rPr lang="en-US" dirty="0" smtClean="0"/>
              <a:t> – Use geometric shapes, their measures, and their properties to describe objects.  Use coordinates to compute perimeters of polygons and areas of triangles and rectangles.</a:t>
            </a:r>
          </a:p>
          <a:p>
            <a:pPr marL="0" indent="0">
              <a:buNone/>
            </a:pPr>
            <a:endParaRPr lang="en-US" dirty="0"/>
          </a:p>
          <a:p>
            <a:pPr marL="0" indent="0">
              <a:buNone/>
            </a:pPr>
            <a:r>
              <a:rPr lang="en-US" b="1" u="sng" dirty="0" smtClean="0"/>
              <a:t>Objective</a:t>
            </a:r>
            <a:r>
              <a:rPr lang="en-US" dirty="0"/>
              <a:t> </a:t>
            </a:r>
            <a:r>
              <a:rPr lang="en-US" dirty="0" smtClean="0"/>
              <a:t>– To find the area of parallelograms and triangles.</a:t>
            </a:r>
            <a:endParaRPr lang="en-US" b="1" u="sng" dirty="0"/>
          </a:p>
        </p:txBody>
      </p:sp>
    </p:spTree>
    <p:extLst>
      <p:ext uri="{BB962C8B-B14F-4D97-AF65-F5344CB8AC3E}">
        <p14:creationId xmlns:p14="http://schemas.microsoft.com/office/powerpoint/2010/main" val="2353734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Chapter 10.4</a:t>
            </a:r>
            <a:endParaRPr lang="en-US" u="sng" dirty="0"/>
          </a:p>
        </p:txBody>
      </p:sp>
      <p:sp>
        <p:nvSpPr>
          <p:cNvPr id="3" name="Content Placeholder 2"/>
          <p:cNvSpPr>
            <a:spLocks noGrp="1"/>
          </p:cNvSpPr>
          <p:nvPr>
            <p:ph idx="1"/>
          </p:nvPr>
        </p:nvSpPr>
        <p:spPr/>
        <p:txBody>
          <a:bodyPr/>
          <a:lstStyle/>
          <a:p>
            <a:pPr marL="0" indent="0">
              <a:buNone/>
            </a:pPr>
            <a:r>
              <a:rPr lang="en-US" b="1" u="sng" dirty="0" smtClean="0"/>
              <a:t>Common Core</a:t>
            </a:r>
            <a:r>
              <a:rPr lang="en-US" b="1" dirty="0" smtClean="0"/>
              <a:t> G.GMD.3</a:t>
            </a:r>
            <a:r>
              <a:rPr lang="en-US" dirty="0" smtClean="0"/>
              <a:t> – Use volume formulas for cylinders, pyramids, cones, and sphere to solve problems.</a:t>
            </a:r>
          </a:p>
          <a:p>
            <a:pPr marL="0" indent="0">
              <a:buNone/>
            </a:pPr>
            <a:endParaRPr lang="en-US" b="1" u="sng" dirty="0"/>
          </a:p>
          <a:p>
            <a:pPr marL="0" indent="0">
              <a:buNone/>
            </a:pPr>
            <a:r>
              <a:rPr lang="en-US" b="1" u="sng" dirty="0" smtClean="0"/>
              <a:t>Objective</a:t>
            </a:r>
            <a:r>
              <a:rPr lang="en-US" dirty="0" smtClean="0"/>
              <a:t> – To find the perimeters and areas of similar polygons.</a:t>
            </a:r>
            <a:endParaRPr lang="en-US" dirty="0"/>
          </a:p>
        </p:txBody>
      </p:sp>
    </p:spTree>
    <p:extLst>
      <p:ext uri="{BB962C8B-B14F-4D97-AF65-F5344CB8AC3E}">
        <p14:creationId xmlns:p14="http://schemas.microsoft.com/office/powerpoint/2010/main" val="1210667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u="sng" dirty="0" smtClean="0"/>
              <a:t>Chapter 10.4</a:t>
            </a:r>
            <a:endParaRPr lang="en-US" u="sng"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371600"/>
                <a:ext cx="8229600" cy="4754563"/>
              </a:xfrm>
            </p:spPr>
            <p:txBody>
              <a:bodyPr/>
              <a:lstStyle/>
              <a:p>
                <a:pPr marL="0" indent="0">
                  <a:buNone/>
                </a:pPr>
                <a:r>
                  <a:rPr lang="en-US" u="sng" dirty="0" smtClean="0"/>
                  <a:t>Perimeters and Areas of Similar Figures</a:t>
                </a:r>
              </a:p>
              <a:p>
                <a:pPr marL="0" indent="0">
                  <a:buNone/>
                </a:pPr>
                <a:endParaRPr lang="en-US" dirty="0"/>
              </a:p>
              <a:p>
                <a:pPr marL="0" indent="0">
                  <a:buNone/>
                </a:pPr>
                <a:r>
                  <a:rPr lang="en-US" dirty="0" smtClean="0">
                    <a:solidFill>
                      <a:srgbClr val="0070C0"/>
                    </a:solidFill>
                  </a:rPr>
                  <a:t>If the </a:t>
                </a:r>
                <a:r>
                  <a:rPr lang="en-US" b="1" u="sng" dirty="0" smtClean="0">
                    <a:solidFill>
                      <a:srgbClr val="0070C0"/>
                    </a:solidFill>
                  </a:rPr>
                  <a:t>scale factor </a:t>
                </a:r>
                <a:r>
                  <a:rPr lang="en-US" dirty="0" smtClean="0">
                    <a:solidFill>
                      <a:srgbClr val="0070C0"/>
                    </a:solidFill>
                  </a:rPr>
                  <a:t>of two </a:t>
                </a:r>
                <a:r>
                  <a:rPr lang="en-US" dirty="0">
                    <a:solidFill>
                      <a:srgbClr val="0070C0"/>
                    </a:solidFill>
                  </a:rPr>
                  <a:t>s</a:t>
                </a:r>
                <a:r>
                  <a:rPr lang="en-US" dirty="0" smtClean="0">
                    <a:solidFill>
                      <a:srgbClr val="0070C0"/>
                    </a:solidFill>
                  </a:rPr>
                  <a:t>imilar figures is </a:t>
                </a:r>
                <a14:m>
                  <m:oMath xmlns:m="http://schemas.openxmlformats.org/officeDocument/2006/math">
                    <m:f>
                      <m:fPr>
                        <m:ctrlPr>
                          <a:rPr lang="en-US" i="1" smtClean="0">
                            <a:solidFill>
                              <a:srgbClr val="0070C0"/>
                            </a:solidFill>
                            <a:latin typeface="Cambria Math"/>
                          </a:rPr>
                        </m:ctrlPr>
                      </m:fPr>
                      <m:num>
                        <m:r>
                          <a:rPr lang="en-US" b="0" i="1" smtClean="0">
                            <a:solidFill>
                              <a:srgbClr val="0070C0"/>
                            </a:solidFill>
                            <a:latin typeface="Cambria Math"/>
                          </a:rPr>
                          <m:t>𝑎</m:t>
                        </m:r>
                      </m:num>
                      <m:den>
                        <m:r>
                          <a:rPr lang="en-US" b="0" i="1" smtClean="0">
                            <a:solidFill>
                              <a:srgbClr val="0070C0"/>
                            </a:solidFill>
                            <a:latin typeface="Cambria Math"/>
                          </a:rPr>
                          <m:t>𝑏</m:t>
                        </m:r>
                      </m:den>
                    </m:f>
                  </m:oMath>
                </a14:m>
                <a:r>
                  <a:rPr lang="en-US" dirty="0" smtClean="0">
                    <a:solidFill>
                      <a:srgbClr val="0070C0"/>
                    </a:solidFill>
                  </a:rPr>
                  <a:t> then,</a:t>
                </a:r>
              </a:p>
              <a:p>
                <a:pPr marL="514350" indent="-514350">
                  <a:buAutoNum type="arabicParenBoth"/>
                </a:pPr>
                <a:r>
                  <a:rPr lang="en-US" dirty="0" smtClean="0">
                    <a:solidFill>
                      <a:srgbClr val="FF0000"/>
                    </a:solidFill>
                  </a:rPr>
                  <a:t>the ratio of their </a:t>
                </a:r>
                <a:r>
                  <a:rPr lang="en-US" b="1" u="sng" dirty="0" smtClean="0">
                    <a:solidFill>
                      <a:srgbClr val="FF0000"/>
                    </a:solidFill>
                  </a:rPr>
                  <a:t>perimeter</a:t>
                </a:r>
                <a:r>
                  <a:rPr lang="en-US" dirty="0" smtClean="0">
                    <a:solidFill>
                      <a:srgbClr val="FF0000"/>
                    </a:solidFill>
                  </a:rPr>
                  <a:t> is also  </a:t>
                </a:r>
                <a14:m>
                  <m:oMath xmlns:m="http://schemas.openxmlformats.org/officeDocument/2006/math">
                    <m:f>
                      <m:fPr>
                        <m:ctrlPr>
                          <a:rPr lang="en-US" i="1" smtClean="0">
                            <a:solidFill>
                              <a:srgbClr val="FF0000"/>
                            </a:solidFill>
                            <a:latin typeface="Cambria Math"/>
                          </a:rPr>
                        </m:ctrlPr>
                      </m:fPr>
                      <m:num>
                        <m:r>
                          <a:rPr lang="en-US" b="0" i="1" smtClean="0">
                            <a:solidFill>
                              <a:srgbClr val="FF0000"/>
                            </a:solidFill>
                            <a:latin typeface="Cambria Math"/>
                          </a:rPr>
                          <m:t>𝑎</m:t>
                        </m:r>
                      </m:num>
                      <m:den>
                        <m:r>
                          <a:rPr lang="en-US" b="0" i="1" smtClean="0">
                            <a:solidFill>
                              <a:srgbClr val="FF0000"/>
                            </a:solidFill>
                            <a:latin typeface="Cambria Math"/>
                          </a:rPr>
                          <m:t>𝑏</m:t>
                        </m:r>
                      </m:den>
                    </m:f>
                  </m:oMath>
                </a14:m>
                <a:endParaRPr lang="en-US" dirty="0" smtClean="0"/>
              </a:p>
              <a:p>
                <a:pPr marL="514350" indent="-514350">
                  <a:buAutoNum type="arabicParenBoth"/>
                </a:pPr>
                <a:r>
                  <a:rPr lang="en-US" dirty="0" smtClean="0">
                    <a:solidFill>
                      <a:srgbClr val="00B050"/>
                    </a:solidFill>
                  </a:rPr>
                  <a:t> the ratio of their </a:t>
                </a:r>
                <a:r>
                  <a:rPr lang="en-US" b="1" u="sng" dirty="0" smtClean="0">
                    <a:solidFill>
                      <a:srgbClr val="00B050"/>
                    </a:solidFill>
                  </a:rPr>
                  <a:t>areas</a:t>
                </a:r>
                <a:r>
                  <a:rPr lang="en-US" b="1" dirty="0" smtClean="0">
                    <a:solidFill>
                      <a:srgbClr val="00B050"/>
                    </a:solidFill>
                  </a:rPr>
                  <a:t> </a:t>
                </a:r>
                <a:r>
                  <a:rPr lang="en-US" dirty="0" smtClean="0">
                    <a:solidFill>
                      <a:srgbClr val="00B050"/>
                    </a:solidFill>
                  </a:rPr>
                  <a:t>is   </a:t>
                </a:r>
                <a14:m>
                  <m:oMath xmlns:m="http://schemas.openxmlformats.org/officeDocument/2006/math">
                    <m:f>
                      <m:fPr>
                        <m:ctrlPr>
                          <a:rPr lang="en-US" i="1" smtClean="0">
                            <a:solidFill>
                              <a:srgbClr val="00B050"/>
                            </a:solidFill>
                            <a:latin typeface="Cambria Math"/>
                          </a:rPr>
                        </m:ctrlPr>
                      </m:fPr>
                      <m:num>
                        <m:sSup>
                          <m:sSupPr>
                            <m:ctrlPr>
                              <a:rPr lang="en-US" i="1" smtClean="0">
                                <a:solidFill>
                                  <a:srgbClr val="00B050"/>
                                </a:solidFill>
                                <a:latin typeface="Cambria Math"/>
                              </a:rPr>
                            </m:ctrlPr>
                          </m:sSupPr>
                          <m:e>
                            <m:r>
                              <a:rPr lang="en-US" b="0" i="1" smtClean="0">
                                <a:solidFill>
                                  <a:srgbClr val="00B050"/>
                                </a:solidFill>
                                <a:latin typeface="Cambria Math"/>
                              </a:rPr>
                              <m:t>𝑎</m:t>
                            </m:r>
                          </m:e>
                          <m:sup>
                            <m:r>
                              <a:rPr lang="en-US" b="0" i="1" smtClean="0">
                                <a:solidFill>
                                  <a:srgbClr val="00B050"/>
                                </a:solidFill>
                                <a:latin typeface="Cambria Math"/>
                              </a:rPr>
                              <m:t>2</m:t>
                            </m:r>
                          </m:sup>
                        </m:sSup>
                      </m:num>
                      <m:den>
                        <m:sSup>
                          <m:sSupPr>
                            <m:ctrlPr>
                              <a:rPr lang="en-US" i="1" smtClean="0">
                                <a:solidFill>
                                  <a:srgbClr val="00B050"/>
                                </a:solidFill>
                                <a:latin typeface="Cambria Math"/>
                              </a:rPr>
                            </m:ctrlPr>
                          </m:sSupPr>
                          <m:e>
                            <m:r>
                              <a:rPr lang="en-US" b="0" i="1" smtClean="0">
                                <a:solidFill>
                                  <a:srgbClr val="00B050"/>
                                </a:solidFill>
                                <a:latin typeface="Cambria Math"/>
                              </a:rPr>
                              <m:t>𝑏</m:t>
                            </m:r>
                          </m:e>
                          <m:sup>
                            <m:r>
                              <a:rPr lang="en-US" b="0" i="1" smtClean="0">
                                <a:solidFill>
                                  <a:srgbClr val="00B050"/>
                                </a:solidFill>
                                <a:latin typeface="Cambria Math"/>
                              </a:rPr>
                              <m:t>2</m:t>
                            </m:r>
                          </m:sup>
                        </m:sSup>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371600"/>
                <a:ext cx="8229600" cy="4754563"/>
              </a:xfrm>
              <a:blipFill rotWithShape="1">
                <a:blip r:embed="rId2"/>
                <a:stretch>
                  <a:fillRect l="-1926" t="-1667" r="-1778"/>
                </a:stretch>
              </a:blipFill>
            </p:spPr>
            <p:txBody>
              <a:bodyPr/>
              <a:lstStyle/>
              <a:p>
                <a:r>
                  <a:rPr lang="en-US">
                    <a:noFill/>
                  </a:rPr>
                  <a:t> </a:t>
                </a:r>
              </a:p>
            </p:txBody>
          </p:sp>
        </mc:Fallback>
      </mc:AlternateContent>
    </p:spTree>
    <p:extLst>
      <p:ext uri="{BB962C8B-B14F-4D97-AF65-F5344CB8AC3E}">
        <p14:creationId xmlns:p14="http://schemas.microsoft.com/office/powerpoint/2010/main" val="3441640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Chapter 10.5</a:t>
            </a:r>
            <a:endParaRPr lang="en-US" u="sng" dirty="0"/>
          </a:p>
        </p:txBody>
      </p:sp>
      <p:sp>
        <p:nvSpPr>
          <p:cNvPr id="3" name="Content Placeholder 2"/>
          <p:cNvSpPr>
            <a:spLocks noGrp="1"/>
          </p:cNvSpPr>
          <p:nvPr>
            <p:ph idx="1"/>
          </p:nvPr>
        </p:nvSpPr>
        <p:spPr/>
        <p:txBody>
          <a:bodyPr/>
          <a:lstStyle/>
          <a:p>
            <a:pPr marL="0" indent="0">
              <a:buNone/>
            </a:pPr>
            <a:r>
              <a:rPr lang="en-US" b="1" u="sng" dirty="0" smtClean="0"/>
              <a:t>Common Core</a:t>
            </a:r>
            <a:r>
              <a:rPr lang="en-US" b="1" dirty="0" smtClean="0"/>
              <a:t> G.SRT.9</a:t>
            </a:r>
            <a:r>
              <a:rPr lang="en-US" dirty="0" smtClean="0"/>
              <a:t> – Derive the formula       </a:t>
            </a:r>
            <a:r>
              <a:rPr lang="en-US" i="1" dirty="0" smtClean="0"/>
              <a:t>A = ½ ab sin(C)</a:t>
            </a:r>
            <a:r>
              <a:rPr lang="en-US" dirty="0" smtClean="0"/>
              <a:t> for the are of a triangle by drawing an auxiliary line from a vertex perpendicular to the opposite side.</a:t>
            </a:r>
          </a:p>
          <a:p>
            <a:pPr marL="0" indent="0">
              <a:buNone/>
            </a:pPr>
            <a:endParaRPr lang="en-US" b="1" i="1" u="sng" dirty="0"/>
          </a:p>
          <a:p>
            <a:pPr marL="0" indent="0">
              <a:buNone/>
            </a:pPr>
            <a:r>
              <a:rPr lang="en-US" b="1" u="sng" dirty="0" smtClean="0"/>
              <a:t>Objective</a:t>
            </a:r>
            <a:r>
              <a:rPr lang="en-US" dirty="0" smtClean="0"/>
              <a:t> – To find areas of regular polygons and triangles using trigonometry.</a:t>
            </a:r>
            <a:endParaRPr lang="en-US" b="1" u="sng" dirty="0"/>
          </a:p>
        </p:txBody>
      </p:sp>
    </p:spTree>
    <p:extLst>
      <p:ext uri="{BB962C8B-B14F-4D97-AF65-F5344CB8AC3E}">
        <p14:creationId xmlns:p14="http://schemas.microsoft.com/office/powerpoint/2010/main" val="3463933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u="sng" dirty="0" smtClean="0"/>
              <a:t>Chapter 10.5</a:t>
            </a:r>
            <a:endParaRPr lang="en-US" u="sng"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ln w="25400">
                <a:solidFill>
                  <a:schemeClr val="tx1"/>
                </a:solidFill>
              </a:ln>
            </p:spPr>
            <p:txBody>
              <a:bodyPr/>
              <a:lstStyle/>
              <a:p>
                <a:pPr marL="0" indent="0" algn="ctr">
                  <a:buNone/>
                </a:pPr>
                <a14:m>
                  <m:oMath xmlns:m="http://schemas.openxmlformats.org/officeDocument/2006/math">
                    <m:r>
                      <m:rPr>
                        <m:sty m:val="p"/>
                      </m:rPr>
                      <a:rPr lang="en-US" b="0" i="0" smtClean="0">
                        <a:solidFill>
                          <a:srgbClr val="FF0000"/>
                        </a:solidFill>
                        <a:latin typeface="Cambria Math"/>
                      </a:rPr>
                      <m:t>Area</m:t>
                    </m:r>
                    <m:r>
                      <a:rPr lang="en-US" b="0" i="0" smtClean="0">
                        <a:solidFill>
                          <a:srgbClr val="FF0000"/>
                        </a:solidFill>
                        <a:latin typeface="Cambria Math"/>
                      </a:rPr>
                      <m:t> </m:t>
                    </m:r>
                    <m:r>
                      <m:rPr>
                        <m:sty m:val="p"/>
                      </m:rPr>
                      <a:rPr lang="en-US" b="0" i="0" smtClean="0">
                        <a:solidFill>
                          <a:srgbClr val="FF0000"/>
                        </a:solidFill>
                        <a:latin typeface="Cambria Math"/>
                      </a:rPr>
                      <m:t>of</m:t>
                    </m:r>
                    <m:r>
                      <a:rPr lang="en-US" b="0" i="0" smtClean="0">
                        <a:solidFill>
                          <a:srgbClr val="FF0000"/>
                        </a:solidFill>
                        <a:latin typeface="Cambria Math"/>
                      </a:rPr>
                      <m:t> </m:t>
                    </m:r>
                  </m:oMath>
                </a14:m>
                <a:r>
                  <a:rPr lang="en-US" dirty="0" smtClean="0">
                    <a:solidFill>
                      <a:srgbClr val="FF0000"/>
                    </a:solidFill>
                  </a:rPr>
                  <a:t>    ABC  </a:t>
                </a:r>
                <a14:m>
                  <m:oMath xmlns:m="http://schemas.openxmlformats.org/officeDocument/2006/math">
                    <m:r>
                      <a:rPr lang="en-US" b="0" i="1" smtClean="0">
                        <a:solidFill>
                          <a:srgbClr val="FF0000"/>
                        </a:solidFill>
                        <a:latin typeface="Cambria Math"/>
                      </a:rPr>
                      <m:t>= </m:t>
                    </m:r>
                    <m:f>
                      <m:fPr>
                        <m:ctrlPr>
                          <a:rPr lang="en-US" b="0" i="1" smtClean="0">
                            <a:solidFill>
                              <a:srgbClr val="FF0000"/>
                            </a:solidFill>
                            <a:latin typeface="Cambria Math"/>
                          </a:rPr>
                        </m:ctrlPr>
                      </m:fPr>
                      <m:num>
                        <m:r>
                          <a:rPr lang="en-US" b="0" i="1" smtClean="0">
                            <a:solidFill>
                              <a:srgbClr val="FF0000"/>
                            </a:solidFill>
                            <a:latin typeface="Cambria Math"/>
                          </a:rPr>
                          <m:t>1</m:t>
                        </m:r>
                      </m:num>
                      <m:den>
                        <m:r>
                          <a:rPr lang="en-US" b="0" i="1" smtClean="0">
                            <a:solidFill>
                              <a:srgbClr val="FF0000"/>
                            </a:solidFill>
                            <a:latin typeface="Cambria Math"/>
                          </a:rPr>
                          <m:t>2</m:t>
                        </m:r>
                      </m:den>
                    </m:f>
                    <m:r>
                      <a:rPr lang="en-US" b="0" i="1" smtClean="0">
                        <a:solidFill>
                          <a:srgbClr val="FF0000"/>
                        </a:solidFill>
                        <a:latin typeface="Cambria Math"/>
                      </a:rPr>
                      <m:t> </m:t>
                    </m:r>
                    <m:r>
                      <a:rPr lang="en-US" b="0" i="1" smtClean="0">
                        <a:solidFill>
                          <a:srgbClr val="FF0000"/>
                        </a:solidFill>
                        <a:latin typeface="Cambria Math"/>
                      </a:rPr>
                      <m:t>𝑏</m:t>
                    </m:r>
                    <m:r>
                      <a:rPr lang="en-US" b="0" i="1" smtClean="0">
                        <a:solidFill>
                          <a:srgbClr val="FF0000"/>
                        </a:solidFill>
                        <a:latin typeface="Cambria Math"/>
                      </a:rPr>
                      <m:t> </m:t>
                    </m:r>
                    <m:r>
                      <a:rPr lang="en-US" b="0" i="1" smtClean="0">
                        <a:solidFill>
                          <a:srgbClr val="FF0000"/>
                        </a:solidFill>
                        <a:latin typeface="Cambria Math"/>
                      </a:rPr>
                      <m:t>𝑐</m:t>
                    </m:r>
                    <m:r>
                      <a:rPr lang="en-US" b="0" i="1" smtClean="0">
                        <a:solidFill>
                          <a:srgbClr val="FF0000"/>
                        </a:solidFill>
                        <a:latin typeface="Cambria Math"/>
                      </a:rPr>
                      <m:t> (</m:t>
                    </m:r>
                    <m:func>
                      <m:funcPr>
                        <m:ctrlPr>
                          <a:rPr lang="en-US" b="0" i="1" smtClean="0">
                            <a:solidFill>
                              <a:srgbClr val="FF0000"/>
                            </a:solidFill>
                            <a:latin typeface="Cambria Math"/>
                          </a:rPr>
                        </m:ctrlPr>
                      </m:funcPr>
                      <m:fName>
                        <m:r>
                          <m:rPr>
                            <m:sty m:val="p"/>
                          </m:rPr>
                          <a:rPr lang="en-US" b="0" i="0" smtClean="0">
                            <a:solidFill>
                              <a:srgbClr val="FF0000"/>
                            </a:solidFill>
                            <a:latin typeface="Cambria Math"/>
                          </a:rPr>
                          <m:t>sin</m:t>
                        </m:r>
                      </m:fName>
                      <m:e>
                        <m:r>
                          <a:rPr lang="en-US" b="0" i="1" smtClean="0">
                            <a:solidFill>
                              <a:srgbClr val="FF0000"/>
                            </a:solidFill>
                            <a:latin typeface="Cambria Math"/>
                          </a:rPr>
                          <m:t>𝐴</m:t>
                        </m:r>
                        <m:r>
                          <a:rPr lang="en-US" b="0" i="1" smtClean="0">
                            <a:solidFill>
                              <a:srgbClr val="FF0000"/>
                            </a:solidFill>
                            <a:latin typeface="Cambria Math"/>
                          </a:rPr>
                          <m:t>)</m:t>
                        </m:r>
                      </m:e>
                    </m:func>
                  </m:oMath>
                </a14:m>
                <a:endParaRPr lang="en-US" dirty="0" smtClean="0"/>
              </a:p>
              <a:p>
                <a:pPr marL="0" indent="0">
                  <a:buNone/>
                </a:pPr>
                <a:endParaRPr lang="en-US" dirty="0"/>
              </a:p>
              <a:p>
                <a:pPr marL="0" indent="0">
                  <a:buNone/>
                </a:pPr>
                <a:r>
                  <a:rPr lang="en-US" dirty="0" smtClean="0"/>
                  <a:t>                                       B</a:t>
                </a:r>
              </a:p>
              <a:p>
                <a:pPr marL="0" indent="0">
                  <a:buNone/>
                </a:pPr>
                <a:r>
                  <a:rPr lang="en-US" dirty="0" smtClean="0"/>
                  <a:t>                       c                               a</a:t>
                </a:r>
                <a:endParaRPr lang="en-US" dirty="0"/>
              </a:p>
              <a:p>
                <a:pPr marL="0" indent="0">
                  <a:buNone/>
                </a:pPr>
                <a:endParaRPr lang="en-US" dirty="0" smtClean="0"/>
              </a:p>
              <a:p>
                <a:pPr marL="0" indent="0">
                  <a:buNone/>
                </a:pPr>
                <a:r>
                  <a:rPr lang="en-US" dirty="0" smtClean="0"/>
                  <a:t>             A                                                    C</a:t>
                </a:r>
              </a:p>
              <a:p>
                <a:pPr marL="0" indent="0">
                  <a:buNone/>
                </a:pPr>
                <a:r>
                  <a:rPr lang="en-US" dirty="0"/>
                  <a:t> </a:t>
                </a:r>
                <a:r>
                  <a:rPr lang="en-US" dirty="0" smtClean="0"/>
                  <a:t>                                       b</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a:stretch>
              </a:blipFill>
              <a:ln w="25400">
                <a:solidFill>
                  <a:schemeClr val="tx1"/>
                </a:solidFill>
              </a:ln>
            </p:spPr>
            <p:txBody>
              <a:bodyPr/>
              <a:lstStyle/>
              <a:p>
                <a:r>
                  <a:rPr lang="en-US">
                    <a:noFill/>
                  </a:rPr>
                  <a:t> </a:t>
                </a:r>
              </a:p>
            </p:txBody>
          </p:sp>
        </mc:Fallback>
      </mc:AlternateContent>
      <p:sp>
        <p:nvSpPr>
          <p:cNvPr id="4" name="Isosceles Triangle 3"/>
          <p:cNvSpPr/>
          <p:nvPr/>
        </p:nvSpPr>
        <p:spPr>
          <a:xfrm>
            <a:off x="3401290" y="1826477"/>
            <a:ext cx="228600" cy="33528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2185086" y="3429000"/>
            <a:ext cx="4291914" cy="14478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1423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Chapter 10.6</a:t>
            </a:r>
            <a:endParaRPr lang="en-US" u="sng" dirty="0"/>
          </a:p>
        </p:txBody>
      </p:sp>
      <p:sp>
        <p:nvSpPr>
          <p:cNvPr id="3" name="Content Placeholder 2"/>
          <p:cNvSpPr>
            <a:spLocks noGrp="1"/>
          </p:cNvSpPr>
          <p:nvPr>
            <p:ph idx="1"/>
          </p:nvPr>
        </p:nvSpPr>
        <p:spPr/>
        <p:txBody>
          <a:bodyPr/>
          <a:lstStyle/>
          <a:p>
            <a:pPr marL="0" indent="0">
              <a:buNone/>
            </a:pPr>
            <a:r>
              <a:rPr lang="en-US" b="1" u="sng" dirty="0"/>
              <a:t>Common Core</a:t>
            </a:r>
            <a:r>
              <a:rPr lang="en-US" b="1" dirty="0"/>
              <a:t> </a:t>
            </a:r>
            <a:r>
              <a:rPr lang="en-US" b="1" dirty="0" smtClean="0"/>
              <a:t>G.CO.1, G.C.1, G.C.2 &amp; G.C.5</a:t>
            </a:r>
            <a:r>
              <a:rPr lang="en-US" dirty="0" smtClean="0"/>
              <a:t> – Know precise definitions of…circle…Prove that all circles are similar.</a:t>
            </a:r>
          </a:p>
          <a:p>
            <a:pPr marL="0" indent="0">
              <a:buNone/>
            </a:pPr>
            <a:endParaRPr lang="en-US" dirty="0"/>
          </a:p>
          <a:p>
            <a:pPr marL="0" indent="0">
              <a:buNone/>
            </a:pPr>
            <a:r>
              <a:rPr lang="en-US" b="1" u="sng" dirty="0" smtClean="0"/>
              <a:t>Objectives</a:t>
            </a:r>
            <a:r>
              <a:rPr lang="en-US" dirty="0" smtClean="0"/>
              <a:t> – To find the measures of central angles and arcs.  To find the circumference and arc length.</a:t>
            </a:r>
            <a:endParaRPr lang="en-US" b="1" u="sng" dirty="0"/>
          </a:p>
        </p:txBody>
      </p:sp>
    </p:spTree>
    <p:extLst>
      <p:ext uri="{BB962C8B-B14F-4D97-AF65-F5344CB8AC3E}">
        <p14:creationId xmlns:p14="http://schemas.microsoft.com/office/powerpoint/2010/main" val="2610110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u="sng" dirty="0" smtClean="0"/>
              <a:t>Chapter 10.6</a:t>
            </a:r>
            <a:endParaRPr lang="en-US" u="sng" dirty="0"/>
          </a:p>
        </p:txBody>
      </p:sp>
      <p:sp>
        <p:nvSpPr>
          <p:cNvPr id="3" name="Content Placeholder 2"/>
          <p:cNvSpPr>
            <a:spLocks noGrp="1"/>
          </p:cNvSpPr>
          <p:nvPr>
            <p:ph idx="1"/>
          </p:nvPr>
        </p:nvSpPr>
        <p:spPr/>
        <p:txBody>
          <a:bodyPr/>
          <a:lstStyle/>
          <a:p>
            <a:pPr marL="0" indent="0">
              <a:buNone/>
            </a:pPr>
            <a:r>
              <a:rPr lang="en-US" dirty="0" smtClean="0"/>
              <a:t>Minor arc AB </a:t>
            </a:r>
          </a:p>
          <a:p>
            <a:pPr marL="0" indent="0">
              <a:buNone/>
            </a:pPr>
            <a:r>
              <a:rPr lang="en-US" dirty="0" smtClean="0"/>
              <a:t>Semi Circle ABC</a:t>
            </a:r>
          </a:p>
          <a:p>
            <a:pPr marL="0" indent="0">
              <a:buNone/>
            </a:pPr>
            <a:r>
              <a:rPr lang="en-US" dirty="0" smtClean="0"/>
              <a:t>Major Arc ABD</a:t>
            </a:r>
            <a:endParaRPr lang="en-US" dirty="0"/>
          </a:p>
        </p:txBody>
      </p:sp>
      <p:sp>
        <p:nvSpPr>
          <p:cNvPr id="5" name="Oval 4"/>
          <p:cNvSpPr/>
          <p:nvPr/>
        </p:nvSpPr>
        <p:spPr>
          <a:xfrm>
            <a:off x="4267200" y="2438400"/>
            <a:ext cx="2895600" cy="3048000"/>
          </a:xfrm>
          <a:prstGeom prst="ellipse">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5" idx="2"/>
            <a:endCxn id="5" idx="6"/>
          </p:cNvCxnSpPr>
          <p:nvPr/>
        </p:nvCxnSpPr>
        <p:spPr>
          <a:xfrm>
            <a:off x="4267200" y="3962400"/>
            <a:ext cx="28956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7592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None/>
            </a:pPr>
            <a:r>
              <a:rPr lang="en-US" u="sng" dirty="0" smtClean="0"/>
              <a:t>Circumference of a Circle</a:t>
            </a:r>
            <a:r>
              <a:rPr lang="en-US" dirty="0" smtClean="0"/>
              <a:t> – </a:t>
            </a:r>
            <a:r>
              <a:rPr lang="en-US" dirty="0" smtClean="0">
                <a:solidFill>
                  <a:srgbClr val="FF0000"/>
                </a:solidFill>
              </a:rPr>
              <a:t>2</a:t>
            </a:r>
            <a:r>
              <a:rPr lang="en-US" dirty="0" smtClean="0">
                <a:solidFill>
                  <a:srgbClr val="FF0000"/>
                </a:solidFill>
                <a:sym typeface="Symbol"/>
              </a:rPr>
              <a:t>r  </a:t>
            </a:r>
            <a:r>
              <a:rPr lang="en-US" dirty="0" smtClean="0">
                <a:sym typeface="Symbol"/>
              </a:rPr>
              <a:t>or </a:t>
            </a:r>
            <a:r>
              <a:rPr lang="en-US" dirty="0" smtClean="0">
                <a:solidFill>
                  <a:srgbClr val="FF0000"/>
                </a:solidFill>
                <a:sym typeface="Symbol"/>
              </a:rPr>
              <a:t>d</a:t>
            </a:r>
          </a:p>
          <a:p>
            <a:pPr>
              <a:buNone/>
            </a:pPr>
            <a:endParaRPr lang="en-US" u="sng" dirty="0" smtClean="0">
              <a:solidFill>
                <a:srgbClr val="FF0000"/>
              </a:solidFill>
              <a:sym typeface="Symbol"/>
            </a:endParaRPr>
          </a:p>
          <a:p>
            <a:pPr>
              <a:buNone/>
            </a:pPr>
            <a:endParaRPr lang="en-US" u="sng" dirty="0" smtClean="0">
              <a:solidFill>
                <a:srgbClr val="FF0000"/>
              </a:solidFill>
              <a:sym typeface="Symbol"/>
            </a:endParaRPr>
          </a:p>
          <a:p>
            <a:pPr>
              <a:buNone/>
            </a:pPr>
            <a:endParaRPr lang="en-US" u="sng" dirty="0">
              <a:solidFill>
                <a:srgbClr val="FF0000"/>
              </a:solidFill>
              <a:sym typeface="Symbol"/>
            </a:endParaRPr>
          </a:p>
          <a:p>
            <a:pPr>
              <a:buNone/>
            </a:pPr>
            <a:endParaRPr lang="en-US" u="sng" dirty="0">
              <a:solidFill>
                <a:srgbClr val="FF0000"/>
              </a:solidFill>
              <a:sym typeface="Symbol"/>
            </a:endParaRPr>
          </a:p>
          <a:p>
            <a:pPr>
              <a:buNone/>
            </a:pPr>
            <a:r>
              <a:rPr lang="en-US" u="sng" dirty="0" smtClean="0">
                <a:sym typeface="Symbol"/>
              </a:rPr>
              <a:t>Arc Length Formula</a:t>
            </a:r>
            <a:r>
              <a:rPr lang="en-US" dirty="0" smtClean="0">
                <a:sym typeface="Symbol"/>
              </a:rPr>
              <a:t> – </a:t>
            </a:r>
            <a:r>
              <a:rPr lang="en-US" u="sng" dirty="0" err="1" smtClean="0">
                <a:solidFill>
                  <a:srgbClr val="FF0000"/>
                </a:solidFill>
                <a:sym typeface="Symbol"/>
              </a:rPr>
              <a:t>mAB</a:t>
            </a:r>
            <a:r>
              <a:rPr lang="en-US" dirty="0" smtClean="0">
                <a:solidFill>
                  <a:srgbClr val="FF0000"/>
                </a:solidFill>
                <a:sym typeface="Symbol"/>
              </a:rPr>
              <a:t> * 2r</a:t>
            </a:r>
          </a:p>
          <a:p>
            <a:pPr>
              <a:buNone/>
            </a:pPr>
            <a:r>
              <a:rPr lang="en-US" dirty="0">
                <a:solidFill>
                  <a:srgbClr val="FF0000"/>
                </a:solidFill>
                <a:sym typeface="Symbol"/>
              </a:rPr>
              <a:t> </a:t>
            </a:r>
            <a:r>
              <a:rPr lang="en-US" dirty="0" smtClean="0">
                <a:solidFill>
                  <a:srgbClr val="FF0000"/>
                </a:solidFill>
                <a:sym typeface="Symbol"/>
              </a:rPr>
              <a:t>                                         </a:t>
            </a:r>
            <a:r>
              <a:rPr lang="en-US" sz="3600" baseline="30000" dirty="0" smtClean="0">
                <a:solidFill>
                  <a:srgbClr val="FF0000"/>
                </a:solidFill>
                <a:sym typeface="Symbol"/>
              </a:rPr>
              <a:t>360°</a:t>
            </a:r>
            <a:endParaRPr lang="en-US" sz="3600" dirty="0">
              <a:solidFill>
                <a:srgbClr val="FF0000"/>
              </a:solidFill>
            </a:endParaRPr>
          </a:p>
        </p:txBody>
      </p:sp>
      <p:sp>
        <p:nvSpPr>
          <p:cNvPr id="5" name="Arc 4"/>
          <p:cNvSpPr/>
          <p:nvPr/>
        </p:nvSpPr>
        <p:spPr>
          <a:xfrm rot="19284095">
            <a:off x="4390127" y="3456634"/>
            <a:ext cx="533400" cy="381000"/>
          </a:xfrm>
          <a:prstGeom prst="arc">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6" name="Oval 5"/>
          <p:cNvSpPr/>
          <p:nvPr/>
        </p:nvSpPr>
        <p:spPr>
          <a:xfrm>
            <a:off x="7010400" y="1295400"/>
            <a:ext cx="1143000" cy="1143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endCxn id="6" idx="7"/>
          </p:cNvCxnSpPr>
          <p:nvPr/>
        </p:nvCxnSpPr>
        <p:spPr>
          <a:xfrm rot="5400000" flipH="1" flipV="1">
            <a:off x="7581899" y="1500889"/>
            <a:ext cx="442212" cy="366011"/>
          </a:xfrm>
          <a:prstGeom prst="line">
            <a:avLst/>
          </a:prstGeom>
          <a:ln w="1587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7010400" y="3962400"/>
            <a:ext cx="1143000" cy="1143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Chapter 10.7</a:t>
            </a:r>
            <a:endParaRPr lang="en-US" u="sng" dirty="0"/>
          </a:p>
        </p:txBody>
      </p:sp>
      <p:sp>
        <p:nvSpPr>
          <p:cNvPr id="3" name="Content Placeholder 2"/>
          <p:cNvSpPr>
            <a:spLocks noGrp="1"/>
          </p:cNvSpPr>
          <p:nvPr>
            <p:ph idx="1"/>
          </p:nvPr>
        </p:nvSpPr>
        <p:spPr/>
        <p:txBody>
          <a:bodyPr>
            <a:normAutofit lnSpcReduction="10000"/>
          </a:bodyPr>
          <a:lstStyle/>
          <a:p>
            <a:pPr marL="0" indent="0">
              <a:buNone/>
            </a:pPr>
            <a:r>
              <a:rPr lang="en-US" b="1" u="sng" dirty="0" smtClean="0"/>
              <a:t>Common Core</a:t>
            </a:r>
            <a:r>
              <a:rPr lang="en-US" b="1" dirty="0" smtClean="0"/>
              <a:t> G.C.5</a:t>
            </a:r>
            <a:r>
              <a:rPr lang="en-US" dirty="0" smtClean="0"/>
              <a:t> – Derive using similarity the fact that the length of the are intercepted by an bale is proportional to the radius, and derive the radian measure of the angle as the constant of proportionality; derive the formula for the area of a sector.</a:t>
            </a:r>
          </a:p>
          <a:p>
            <a:pPr marL="0" indent="0">
              <a:buNone/>
            </a:pPr>
            <a:endParaRPr lang="en-US" b="1" u="sng" dirty="0"/>
          </a:p>
          <a:p>
            <a:pPr marL="0" indent="0">
              <a:buNone/>
            </a:pPr>
            <a:r>
              <a:rPr lang="en-US" b="1" u="sng" dirty="0" smtClean="0"/>
              <a:t>Objective</a:t>
            </a:r>
            <a:r>
              <a:rPr lang="en-US" dirty="0" smtClean="0"/>
              <a:t> – To find the areas of circles, sectors, and segments of circles.</a:t>
            </a:r>
            <a:endParaRPr lang="en-US" dirty="0"/>
          </a:p>
        </p:txBody>
      </p:sp>
    </p:spTree>
    <p:extLst>
      <p:ext uri="{BB962C8B-B14F-4D97-AF65-F5344CB8AC3E}">
        <p14:creationId xmlns:p14="http://schemas.microsoft.com/office/powerpoint/2010/main" val="3476264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u="sng" dirty="0" smtClean="0"/>
              <a:t>Chapter 10.7 Notes</a:t>
            </a:r>
            <a:endParaRPr lang="en-US" u="sng" dirty="0"/>
          </a:p>
        </p:txBody>
      </p:sp>
      <p:sp>
        <p:nvSpPr>
          <p:cNvPr id="3" name="Content Placeholder 2"/>
          <p:cNvSpPr>
            <a:spLocks noGrp="1"/>
          </p:cNvSpPr>
          <p:nvPr>
            <p:ph idx="1"/>
          </p:nvPr>
        </p:nvSpPr>
        <p:spPr>
          <a:xfrm>
            <a:off x="457200" y="1295400"/>
            <a:ext cx="8229600" cy="4830763"/>
          </a:xfrm>
        </p:spPr>
        <p:txBody>
          <a:bodyPr/>
          <a:lstStyle/>
          <a:p>
            <a:pPr>
              <a:buNone/>
            </a:pPr>
            <a:r>
              <a:rPr lang="en-US" u="sng" dirty="0" smtClean="0"/>
              <a:t>Area of a Circle</a:t>
            </a:r>
            <a:r>
              <a:rPr lang="en-US" dirty="0" smtClean="0"/>
              <a:t> - </a:t>
            </a:r>
            <a:r>
              <a:rPr lang="en-US" dirty="0" smtClean="0">
                <a:solidFill>
                  <a:srgbClr val="FF0000"/>
                </a:solidFill>
                <a:sym typeface="Symbol"/>
              </a:rPr>
              <a:t>r</a:t>
            </a:r>
            <a:r>
              <a:rPr lang="en-US" baseline="30000" dirty="0" smtClean="0">
                <a:solidFill>
                  <a:srgbClr val="FF0000"/>
                </a:solidFill>
                <a:sym typeface="Symbol"/>
              </a:rPr>
              <a:t>2</a:t>
            </a:r>
          </a:p>
          <a:p>
            <a:pPr>
              <a:buNone/>
            </a:pPr>
            <a:endParaRPr lang="en-US" u="sng" dirty="0">
              <a:sym typeface="Symbol"/>
            </a:endParaRPr>
          </a:p>
          <a:p>
            <a:pPr>
              <a:buNone/>
            </a:pPr>
            <a:endParaRPr lang="en-US" u="sng" dirty="0" smtClean="0">
              <a:sym typeface="Symbol"/>
            </a:endParaRPr>
          </a:p>
          <a:p>
            <a:pPr>
              <a:buNone/>
            </a:pPr>
            <a:r>
              <a:rPr lang="en-US" u="sng" dirty="0" smtClean="0">
                <a:sym typeface="Symbol"/>
              </a:rPr>
              <a:t>Area of a Sector</a:t>
            </a:r>
            <a:r>
              <a:rPr lang="en-US" dirty="0" smtClean="0">
                <a:sym typeface="Symbol"/>
              </a:rPr>
              <a:t> - </a:t>
            </a:r>
            <a:r>
              <a:rPr lang="en-US" u="sng" dirty="0" err="1" smtClean="0">
                <a:solidFill>
                  <a:srgbClr val="FF0000"/>
                </a:solidFill>
                <a:sym typeface="Symbol"/>
              </a:rPr>
              <a:t>mAB</a:t>
            </a:r>
            <a:r>
              <a:rPr lang="en-US" dirty="0" smtClean="0">
                <a:solidFill>
                  <a:srgbClr val="FF0000"/>
                </a:solidFill>
                <a:sym typeface="Symbol"/>
              </a:rPr>
              <a:t> * r</a:t>
            </a:r>
            <a:r>
              <a:rPr lang="en-US" baseline="30000" dirty="0" smtClean="0">
                <a:solidFill>
                  <a:srgbClr val="FF0000"/>
                </a:solidFill>
                <a:sym typeface="Symbol"/>
              </a:rPr>
              <a:t>2</a:t>
            </a:r>
          </a:p>
          <a:p>
            <a:pPr>
              <a:buNone/>
            </a:pPr>
            <a:r>
              <a:rPr lang="en-US" dirty="0" smtClean="0">
                <a:solidFill>
                  <a:srgbClr val="FF0000"/>
                </a:solidFill>
                <a:sym typeface="Symbol"/>
              </a:rPr>
              <a:t>                                  </a:t>
            </a:r>
            <a:r>
              <a:rPr lang="en-US" sz="3600" baseline="30000" dirty="0" smtClean="0">
                <a:solidFill>
                  <a:srgbClr val="FF0000"/>
                </a:solidFill>
                <a:sym typeface="Symbol"/>
              </a:rPr>
              <a:t>360°</a:t>
            </a:r>
            <a:endParaRPr lang="en-US" sz="3600" dirty="0" smtClean="0">
              <a:solidFill>
                <a:srgbClr val="FF0000"/>
              </a:solidFill>
            </a:endParaRPr>
          </a:p>
          <a:p>
            <a:pPr>
              <a:buNone/>
            </a:pPr>
            <a:endParaRPr lang="en-US" u="sng" dirty="0"/>
          </a:p>
        </p:txBody>
      </p:sp>
      <p:sp>
        <p:nvSpPr>
          <p:cNvPr id="4" name="Arc 3"/>
          <p:cNvSpPr/>
          <p:nvPr/>
        </p:nvSpPr>
        <p:spPr>
          <a:xfrm rot="19284095">
            <a:off x="3707853" y="3158911"/>
            <a:ext cx="533400" cy="381000"/>
          </a:xfrm>
          <a:prstGeom prst="arc">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5" name="Oval 4"/>
          <p:cNvSpPr/>
          <p:nvPr/>
        </p:nvSpPr>
        <p:spPr>
          <a:xfrm>
            <a:off x="6096000" y="1295400"/>
            <a:ext cx="1524000" cy="1524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096000" y="3505200"/>
            <a:ext cx="1524000" cy="1524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endCxn id="6" idx="6"/>
          </p:cNvCxnSpPr>
          <p:nvPr/>
        </p:nvCxnSpPr>
        <p:spPr>
          <a:xfrm>
            <a:off x="6858000" y="42672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6705600" y="3733800"/>
            <a:ext cx="685800" cy="3810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u="sng" dirty="0" smtClean="0"/>
              <a:t>Area of a Segment </a:t>
            </a:r>
            <a:r>
              <a:rPr lang="en-US" dirty="0" smtClean="0"/>
              <a:t>– take the area of the sector and subtract the area of the triangle</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                               =                      -</a:t>
            </a:r>
            <a:endParaRPr lang="en-US" dirty="0"/>
          </a:p>
        </p:txBody>
      </p:sp>
      <p:sp>
        <p:nvSpPr>
          <p:cNvPr id="4" name="Oval 3"/>
          <p:cNvSpPr/>
          <p:nvPr/>
        </p:nvSpPr>
        <p:spPr>
          <a:xfrm>
            <a:off x="1295400" y="2667000"/>
            <a:ext cx="1600200" cy="16764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endCxn id="4" idx="6"/>
          </p:cNvCxnSpPr>
          <p:nvPr/>
        </p:nvCxnSpPr>
        <p:spPr>
          <a:xfrm>
            <a:off x="2095500" y="3505200"/>
            <a:ext cx="8001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2095500" y="2819400"/>
            <a:ext cx="400050" cy="685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4" idx="6"/>
          </p:cNvCxnSpPr>
          <p:nvPr/>
        </p:nvCxnSpPr>
        <p:spPr>
          <a:xfrm>
            <a:off x="2495550" y="2819400"/>
            <a:ext cx="400050" cy="685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248150" y="3200400"/>
            <a:ext cx="400050" cy="685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381750" y="3276600"/>
            <a:ext cx="400050" cy="685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362700" y="3962400"/>
            <a:ext cx="8001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267200" y="3886200"/>
            <a:ext cx="8001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781800" y="3276600"/>
            <a:ext cx="400050" cy="6858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2" name="Arc 21"/>
          <p:cNvSpPr/>
          <p:nvPr/>
        </p:nvSpPr>
        <p:spPr>
          <a:xfrm>
            <a:off x="4038600" y="3200400"/>
            <a:ext cx="1085850" cy="1066800"/>
          </a:xfrm>
          <a:prstGeom prst="arc">
            <a:avLst>
              <a:gd name="adj1" fmla="val 16200000"/>
              <a:gd name="adj2" fmla="val 110878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87037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u="sng" dirty="0" smtClean="0"/>
              <a:t>Chapter 10.1</a:t>
            </a:r>
            <a:endParaRPr lang="en-US" u="sng"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143000"/>
                <a:ext cx="8229600" cy="4983163"/>
              </a:xfrm>
            </p:spPr>
            <p:txBody>
              <a:bodyPr/>
              <a:lstStyle/>
              <a:p>
                <a:pPr marL="0" indent="0">
                  <a:buNone/>
                </a:pPr>
                <a:r>
                  <a:rPr lang="en-US" u="sng" dirty="0" smtClean="0"/>
                  <a:t>Area Formulas</a:t>
                </a:r>
              </a:p>
              <a:p>
                <a:pPr marL="0" indent="0">
                  <a:buNone/>
                </a:pPr>
                <a:r>
                  <a:rPr lang="en-US" dirty="0" smtClean="0"/>
                  <a:t>	</a:t>
                </a:r>
              </a:p>
              <a:p>
                <a:pPr marL="0" indent="0">
                  <a:buNone/>
                </a:pPr>
                <a:r>
                  <a:rPr lang="en-US" dirty="0" smtClean="0"/>
                  <a:t>	</a:t>
                </a:r>
                <a14:m>
                  <m:oMath xmlns:m="http://schemas.openxmlformats.org/officeDocument/2006/math">
                    <m:sSub>
                      <m:sSubPr>
                        <m:ctrlPr>
                          <a:rPr lang="en-US" i="1" smtClean="0">
                            <a:solidFill>
                              <a:srgbClr val="FF0000"/>
                            </a:solidFill>
                            <a:latin typeface="Cambria Math"/>
                          </a:rPr>
                        </m:ctrlPr>
                      </m:sSubPr>
                      <m:e>
                        <m:r>
                          <m:rPr>
                            <m:sty m:val="p"/>
                          </m:rPr>
                          <a:rPr lang="en-US" b="0" i="0" smtClean="0">
                            <a:solidFill>
                              <a:srgbClr val="FF0000"/>
                            </a:solidFill>
                            <a:latin typeface="Cambria Math"/>
                          </a:rPr>
                          <m:t>A</m:t>
                        </m:r>
                      </m:e>
                      <m:sub>
                        <m:r>
                          <m:rPr>
                            <m:sty m:val="p"/>
                          </m:rPr>
                          <a:rPr lang="en-US" b="0" i="0" smtClean="0">
                            <a:solidFill>
                              <a:srgbClr val="FF0000"/>
                            </a:solidFill>
                            <a:latin typeface="Cambria Math"/>
                          </a:rPr>
                          <m:t>Rectangle</m:t>
                        </m:r>
                      </m:sub>
                    </m:sSub>
                  </m:oMath>
                </a14:m>
                <a:r>
                  <a:rPr lang="en-US" dirty="0" smtClean="0">
                    <a:solidFill>
                      <a:srgbClr val="FF0000"/>
                    </a:solidFill>
                  </a:rPr>
                  <a:t> =  b * h</a:t>
                </a:r>
              </a:p>
              <a:p>
                <a:pPr marL="0" indent="0">
                  <a:buNone/>
                </a:pPr>
                <a:r>
                  <a:rPr lang="en-US" dirty="0"/>
                  <a:t>	</a:t>
                </a:r>
                <a:endParaRPr lang="en-US" dirty="0" smtClean="0"/>
              </a:p>
              <a:p>
                <a:pPr marL="0" indent="0">
                  <a:buNone/>
                </a:pPr>
                <a:r>
                  <a:rPr lang="en-US" dirty="0"/>
                  <a:t>	</a:t>
                </a:r>
                <a14:m>
                  <m:oMath xmlns:m="http://schemas.openxmlformats.org/officeDocument/2006/math">
                    <m:sSub>
                      <m:sSubPr>
                        <m:ctrlPr>
                          <a:rPr lang="en-US" i="1" smtClean="0">
                            <a:solidFill>
                              <a:srgbClr val="0070C0"/>
                            </a:solidFill>
                            <a:latin typeface="Cambria Math"/>
                          </a:rPr>
                        </m:ctrlPr>
                      </m:sSubPr>
                      <m:e>
                        <m:r>
                          <m:rPr>
                            <m:sty m:val="p"/>
                          </m:rPr>
                          <a:rPr lang="en-US" b="0" i="0" smtClean="0">
                            <a:solidFill>
                              <a:srgbClr val="0070C0"/>
                            </a:solidFill>
                            <a:latin typeface="Cambria Math"/>
                          </a:rPr>
                          <m:t>A</m:t>
                        </m:r>
                      </m:e>
                      <m:sub>
                        <m:r>
                          <a:rPr lang="en-US" b="0" i="1" smtClean="0">
                            <a:solidFill>
                              <a:srgbClr val="0070C0"/>
                            </a:solidFill>
                            <a:latin typeface="Cambria Math"/>
                          </a:rPr>
                          <m:t>𝑃𝑎𝑟𝑎𝑙𝑙𝑒𝑙𝑜𝑔𝑟𝑎𝑚</m:t>
                        </m:r>
                      </m:sub>
                    </m:sSub>
                  </m:oMath>
                </a14:m>
                <a:r>
                  <a:rPr lang="en-US" dirty="0" smtClean="0">
                    <a:solidFill>
                      <a:srgbClr val="0070C0"/>
                    </a:solidFill>
                  </a:rPr>
                  <a:t> = b * h</a:t>
                </a:r>
              </a:p>
              <a:p>
                <a:pPr marL="0" indent="0">
                  <a:buNone/>
                </a:pPr>
                <a:r>
                  <a:rPr lang="en-US" dirty="0"/>
                  <a:t>	</a:t>
                </a:r>
                <a:endParaRPr lang="en-US" dirty="0" smtClean="0"/>
              </a:p>
              <a:p>
                <a:pPr marL="0" indent="0">
                  <a:buNone/>
                </a:pPr>
                <a:r>
                  <a:rPr lang="en-US" dirty="0"/>
                  <a:t>	</a:t>
                </a:r>
                <a14:m>
                  <m:oMath xmlns:m="http://schemas.openxmlformats.org/officeDocument/2006/math">
                    <m:sSub>
                      <m:sSubPr>
                        <m:ctrlPr>
                          <a:rPr lang="en-US" i="1" smtClean="0">
                            <a:solidFill>
                              <a:srgbClr val="00B050"/>
                            </a:solidFill>
                            <a:latin typeface="Cambria Math"/>
                          </a:rPr>
                        </m:ctrlPr>
                      </m:sSubPr>
                      <m:e>
                        <m:r>
                          <m:rPr>
                            <m:sty m:val="p"/>
                          </m:rPr>
                          <a:rPr lang="en-US" b="0" i="0" smtClean="0">
                            <a:solidFill>
                              <a:srgbClr val="00B050"/>
                            </a:solidFill>
                            <a:latin typeface="Cambria Math"/>
                          </a:rPr>
                          <m:t>A</m:t>
                        </m:r>
                      </m:e>
                      <m:sub>
                        <m:r>
                          <a:rPr lang="en-US" b="0" i="1" smtClean="0">
                            <a:solidFill>
                              <a:srgbClr val="00B050"/>
                            </a:solidFill>
                            <a:latin typeface="Cambria Math"/>
                          </a:rPr>
                          <m:t>𝑇</m:t>
                        </m:r>
                        <m:r>
                          <m:rPr>
                            <m:sty m:val="p"/>
                          </m:rPr>
                          <a:rPr lang="en-US" b="0" i="0" smtClean="0">
                            <a:solidFill>
                              <a:srgbClr val="00B050"/>
                            </a:solidFill>
                            <a:latin typeface="Cambria Math"/>
                          </a:rPr>
                          <m:t>riangle</m:t>
                        </m:r>
                      </m:sub>
                    </m:sSub>
                  </m:oMath>
                </a14:m>
                <a:r>
                  <a:rPr lang="en-US" dirty="0" smtClean="0">
                    <a:solidFill>
                      <a:srgbClr val="00B050"/>
                    </a:solidFill>
                  </a:rPr>
                  <a:t>= </a:t>
                </a:r>
                <a14:m>
                  <m:oMath xmlns:m="http://schemas.openxmlformats.org/officeDocument/2006/math">
                    <m:f>
                      <m:fPr>
                        <m:ctrlPr>
                          <a:rPr lang="en-US" i="1" smtClean="0">
                            <a:solidFill>
                              <a:srgbClr val="00B050"/>
                            </a:solidFill>
                            <a:latin typeface="Cambria Math"/>
                          </a:rPr>
                        </m:ctrlPr>
                      </m:fPr>
                      <m:num>
                        <m:r>
                          <a:rPr lang="en-US" b="0" i="1" smtClean="0">
                            <a:solidFill>
                              <a:srgbClr val="00B050"/>
                            </a:solidFill>
                            <a:latin typeface="Cambria Math"/>
                          </a:rPr>
                          <m:t>1</m:t>
                        </m:r>
                      </m:num>
                      <m:den>
                        <m:r>
                          <a:rPr lang="en-US" b="0" i="1" smtClean="0">
                            <a:solidFill>
                              <a:srgbClr val="00B050"/>
                            </a:solidFill>
                            <a:latin typeface="Cambria Math"/>
                          </a:rPr>
                          <m:t>2</m:t>
                        </m:r>
                      </m:den>
                    </m:f>
                  </m:oMath>
                </a14:m>
                <a:r>
                  <a:rPr lang="en-US" dirty="0" smtClean="0">
                    <a:solidFill>
                      <a:srgbClr val="00B050"/>
                    </a:solidFill>
                  </a:rPr>
                  <a:t> b * h</a:t>
                </a:r>
                <a:endParaRPr lang="en-US" dirty="0">
                  <a:solidFill>
                    <a:srgbClr val="00B050"/>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143000"/>
                <a:ext cx="8229600" cy="4983163"/>
              </a:xfrm>
              <a:blipFill rotWithShape="1">
                <a:blip r:embed="rId2"/>
                <a:stretch>
                  <a:fillRect l="-1852" t="-1591"/>
                </a:stretch>
              </a:blipFill>
            </p:spPr>
            <p:txBody>
              <a:bodyPr/>
              <a:lstStyle/>
              <a:p>
                <a:r>
                  <a:rPr lang="en-US">
                    <a:noFill/>
                  </a:rPr>
                  <a:t> </a:t>
                </a:r>
              </a:p>
            </p:txBody>
          </p:sp>
        </mc:Fallback>
      </mc:AlternateContent>
      <p:sp>
        <p:nvSpPr>
          <p:cNvPr id="4" name="Rectangle 3"/>
          <p:cNvSpPr/>
          <p:nvPr/>
        </p:nvSpPr>
        <p:spPr>
          <a:xfrm>
            <a:off x="6400800" y="2057400"/>
            <a:ext cx="1828800" cy="762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 name="Flowchart: Data 4"/>
          <p:cNvSpPr/>
          <p:nvPr/>
        </p:nvSpPr>
        <p:spPr>
          <a:xfrm>
            <a:off x="5953897" y="3383692"/>
            <a:ext cx="2428103" cy="762000"/>
          </a:xfrm>
          <a:prstGeom prst="flowChartInputOutpu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6182497" y="4724400"/>
            <a:ext cx="1818503" cy="1295400"/>
          </a:xfrm>
          <a:prstGeom prst="triangl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1772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Chapter 10.8</a:t>
            </a:r>
            <a:endParaRPr lang="en-US" u="sng" dirty="0"/>
          </a:p>
        </p:txBody>
      </p:sp>
      <p:sp>
        <p:nvSpPr>
          <p:cNvPr id="3" name="Content Placeholder 2"/>
          <p:cNvSpPr>
            <a:spLocks noGrp="1"/>
          </p:cNvSpPr>
          <p:nvPr>
            <p:ph idx="1"/>
          </p:nvPr>
        </p:nvSpPr>
        <p:spPr/>
        <p:txBody>
          <a:bodyPr/>
          <a:lstStyle/>
          <a:p>
            <a:pPr marL="0" indent="0">
              <a:buNone/>
            </a:pPr>
            <a:r>
              <a:rPr lang="en-US" b="1" u="sng" dirty="0"/>
              <a:t>Common Core</a:t>
            </a:r>
            <a:r>
              <a:rPr lang="en-US" b="1" dirty="0"/>
              <a:t> </a:t>
            </a:r>
            <a:r>
              <a:rPr lang="en-US" b="1" dirty="0" smtClean="0"/>
              <a:t>S.CP.1 </a:t>
            </a:r>
            <a:r>
              <a:rPr lang="en-US" dirty="0" smtClean="0"/>
              <a:t>– Describe events as subsets of a sample space using characteristics of the outcomes, or as unions, intersections, or complements of other events</a:t>
            </a:r>
            <a:r>
              <a:rPr lang="en-US" dirty="0" smtClean="0"/>
              <a:t>.</a:t>
            </a:r>
          </a:p>
          <a:p>
            <a:pPr marL="0" indent="0">
              <a:buNone/>
            </a:pPr>
            <a:endParaRPr lang="en-US" dirty="0"/>
          </a:p>
          <a:p>
            <a:pPr marL="0" indent="0">
              <a:buNone/>
            </a:pPr>
            <a:r>
              <a:rPr lang="en-US" b="1" u="sng" dirty="0" smtClean="0"/>
              <a:t>Objective</a:t>
            </a:r>
            <a:r>
              <a:rPr lang="en-US" dirty="0" smtClean="0"/>
              <a:t> – To use segment and area models to find the probabilities of events</a:t>
            </a:r>
            <a:endParaRPr lang="en-US" u="sng" dirty="0" smtClean="0"/>
          </a:p>
          <a:p>
            <a:pPr marL="0" indent="0">
              <a:buNone/>
            </a:pPr>
            <a:endParaRPr lang="en-US" dirty="0"/>
          </a:p>
          <a:p>
            <a:pPr marL="0" indent="0">
              <a:buNone/>
            </a:pPr>
            <a:endParaRPr lang="en-US" b="1" u="sng" dirty="0"/>
          </a:p>
        </p:txBody>
      </p:sp>
    </p:spTree>
    <p:extLst>
      <p:ext uri="{BB962C8B-B14F-4D97-AF65-F5344CB8AC3E}">
        <p14:creationId xmlns:p14="http://schemas.microsoft.com/office/powerpoint/2010/main" val="626038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u="sng" dirty="0" smtClean="0"/>
              <a:t>Chapter 10.8 Notes</a:t>
            </a:r>
            <a:endParaRPr lang="en-US" u="sng"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524000"/>
                <a:ext cx="8229600" cy="4876800"/>
              </a:xfrm>
            </p:spPr>
            <p:txBody>
              <a:bodyPr/>
              <a:lstStyle/>
              <a:p>
                <a:pPr>
                  <a:buNone/>
                </a:pPr>
                <a:r>
                  <a:rPr lang="en-US" u="sng" dirty="0" smtClean="0">
                    <a:solidFill>
                      <a:srgbClr val="FF0000"/>
                    </a:solidFill>
                  </a:rPr>
                  <a:t>Geometric Probability</a:t>
                </a:r>
                <a:r>
                  <a:rPr lang="en-US" dirty="0" smtClean="0">
                    <a:solidFill>
                      <a:srgbClr val="FF0000"/>
                    </a:solidFill>
                  </a:rPr>
                  <a:t> – </a:t>
                </a:r>
                <a14:m>
                  <m:oMath xmlns:m="http://schemas.openxmlformats.org/officeDocument/2006/math">
                    <m:f>
                      <m:fPr>
                        <m:ctrlPr>
                          <a:rPr lang="en-US" i="1" smtClean="0">
                            <a:solidFill>
                              <a:srgbClr val="FF0000"/>
                            </a:solidFill>
                            <a:latin typeface="Cambria Math"/>
                          </a:rPr>
                        </m:ctrlPr>
                      </m:fPr>
                      <m:num>
                        <m:r>
                          <a:rPr lang="en-US" b="0" i="1" smtClean="0">
                            <a:solidFill>
                              <a:srgbClr val="FF0000"/>
                            </a:solidFill>
                            <a:latin typeface="Cambria Math"/>
                          </a:rPr>
                          <m:t>𝑃𝑜𝑠𝑠𝑖𝑏𝑙𝑒</m:t>
                        </m:r>
                        <m:r>
                          <a:rPr lang="en-US" b="0" i="1" smtClean="0">
                            <a:solidFill>
                              <a:srgbClr val="FF0000"/>
                            </a:solidFill>
                            <a:latin typeface="Cambria Math"/>
                          </a:rPr>
                          <m:t> </m:t>
                        </m:r>
                        <m:r>
                          <a:rPr lang="en-US" b="0" i="1" smtClean="0">
                            <a:solidFill>
                              <a:srgbClr val="FF0000"/>
                            </a:solidFill>
                            <a:latin typeface="Cambria Math"/>
                          </a:rPr>
                          <m:t>𝐴𝑟𝑒𝑎</m:t>
                        </m:r>
                      </m:num>
                      <m:den>
                        <m:r>
                          <a:rPr lang="en-US" b="0" i="1" smtClean="0">
                            <a:solidFill>
                              <a:srgbClr val="FF0000"/>
                            </a:solidFill>
                            <a:latin typeface="Cambria Math"/>
                          </a:rPr>
                          <m:t>𝑇𝑜𝑡𝑎𝑙</m:t>
                        </m:r>
                        <m:r>
                          <a:rPr lang="en-US" b="0" i="1" smtClean="0">
                            <a:solidFill>
                              <a:srgbClr val="FF0000"/>
                            </a:solidFill>
                            <a:latin typeface="Cambria Math"/>
                          </a:rPr>
                          <m:t> </m:t>
                        </m:r>
                        <m:r>
                          <a:rPr lang="en-US" b="0" i="1" smtClean="0">
                            <a:solidFill>
                              <a:srgbClr val="FF0000"/>
                            </a:solidFill>
                            <a:latin typeface="Cambria Math"/>
                          </a:rPr>
                          <m:t>𝐴𝑟𝑒𝑎</m:t>
                        </m:r>
                      </m:den>
                    </m:f>
                  </m:oMath>
                </a14:m>
                <a:endParaRPr lang="en-US" u="sng" dirty="0" smtClean="0"/>
              </a:p>
              <a:p>
                <a:pPr>
                  <a:buNone/>
                </a:pPr>
                <a:endParaRPr lang="en-US" u="sng" dirty="0"/>
              </a:p>
              <a:p>
                <a:pPr algn="ctr">
                  <a:buNone/>
                </a:pPr>
                <a:r>
                  <a:rPr lang="en-US" dirty="0" smtClean="0">
                    <a:solidFill>
                      <a:srgbClr val="0070C0"/>
                    </a:solidFill>
                  </a:rPr>
                  <a:t>Probability is usually written as a percent.</a:t>
                </a:r>
                <a:endParaRPr lang="en-US" dirty="0">
                  <a:solidFill>
                    <a:srgbClr val="0070C0"/>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524000"/>
                <a:ext cx="8229600" cy="4876800"/>
              </a:xfrm>
              <a:blipFill rotWithShape="1">
                <a:blip r:embed="rId2"/>
                <a:stretch>
                  <a:fillRect l="-1852"/>
                </a:stretch>
              </a:blipFill>
            </p:spPr>
            <p:txBody>
              <a:bodyPr/>
              <a:lstStyle/>
              <a:p>
                <a:r>
                  <a:rPr lang="en-US">
                    <a:noFill/>
                  </a:rPr>
                  <a:t> </a:t>
                </a:r>
              </a:p>
            </p:txBody>
          </p:sp>
        </mc:Fallback>
      </mc:AlternateContent>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Chapter 10.2</a:t>
            </a:r>
            <a:endParaRPr lang="en-US" u="sng" dirty="0"/>
          </a:p>
        </p:txBody>
      </p:sp>
      <p:sp>
        <p:nvSpPr>
          <p:cNvPr id="3" name="Content Placeholder 2"/>
          <p:cNvSpPr>
            <a:spLocks noGrp="1"/>
          </p:cNvSpPr>
          <p:nvPr>
            <p:ph idx="1"/>
          </p:nvPr>
        </p:nvSpPr>
        <p:spPr/>
        <p:txBody>
          <a:bodyPr/>
          <a:lstStyle/>
          <a:p>
            <a:pPr marL="0" indent="0">
              <a:buNone/>
            </a:pPr>
            <a:r>
              <a:rPr lang="en-US" b="1" u="sng" dirty="0"/>
              <a:t>Common Core</a:t>
            </a:r>
            <a:r>
              <a:rPr lang="en-US" b="1" dirty="0"/>
              <a:t> G.MG.1 </a:t>
            </a:r>
            <a:r>
              <a:rPr lang="en-US" dirty="0" smtClean="0"/>
              <a:t>– </a:t>
            </a:r>
            <a:r>
              <a:rPr lang="en-US" dirty="0"/>
              <a:t>Use geometric shapes, their measures, and their properties to describe </a:t>
            </a:r>
            <a:r>
              <a:rPr lang="en-US" dirty="0" smtClean="0"/>
              <a:t>objects.</a:t>
            </a:r>
          </a:p>
          <a:p>
            <a:pPr marL="0" indent="0">
              <a:buNone/>
            </a:pPr>
            <a:endParaRPr lang="en-US" dirty="0"/>
          </a:p>
          <a:p>
            <a:pPr marL="0" indent="0">
              <a:buNone/>
            </a:pPr>
            <a:r>
              <a:rPr lang="en-US" b="1" u="sng" dirty="0" smtClean="0"/>
              <a:t>Objective</a:t>
            </a:r>
            <a:r>
              <a:rPr lang="en-US" dirty="0" smtClean="0"/>
              <a:t> – To find the area of a trapezoid, rhombus, or kite.</a:t>
            </a:r>
            <a:endParaRPr lang="en-US" b="1" u="sng" dirty="0"/>
          </a:p>
        </p:txBody>
      </p:sp>
    </p:spTree>
    <p:extLst>
      <p:ext uri="{BB962C8B-B14F-4D97-AF65-F5344CB8AC3E}">
        <p14:creationId xmlns:p14="http://schemas.microsoft.com/office/powerpoint/2010/main" val="2045789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u="sng" dirty="0" smtClean="0"/>
              <a:t>Chapter 10.2</a:t>
            </a:r>
            <a:endParaRPr lang="en-US" u="sng"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066800"/>
                <a:ext cx="8229600" cy="5059363"/>
              </a:xfrm>
            </p:spPr>
            <p:txBody>
              <a:bodyPr/>
              <a:lstStyle/>
              <a:p>
                <a:pPr marL="0" indent="0">
                  <a:buNone/>
                </a:pPr>
                <a:r>
                  <a:rPr lang="en-US" dirty="0" smtClean="0"/>
                  <a:t>Area Formulas</a:t>
                </a:r>
              </a:p>
              <a:p>
                <a:pPr marL="0" indent="0">
                  <a:buNone/>
                </a:pPr>
                <a:r>
                  <a:rPr lang="en-US" dirty="0" smtClean="0"/>
                  <a:t>	</a:t>
                </a:r>
                <a14:m>
                  <m:oMath xmlns:m="http://schemas.openxmlformats.org/officeDocument/2006/math">
                    <m:sSub>
                      <m:sSubPr>
                        <m:ctrlPr>
                          <a:rPr lang="en-US" i="1" smtClean="0">
                            <a:solidFill>
                              <a:srgbClr val="FF0000"/>
                            </a:solidFill>
                            <a:latin typeface="Cambria Math"/>
                          </a:rPr>
                        </m:ctrlPr>
                      </m:sSubPr>
                      <m:e>
                        <m:r>
                          <m:rPr>
                            <m:sty m:val="p"/>
                          </m:rPr>
                          <a:rPr lang="en-US" b="0" i="0" smtClean="0">
                            <a:solidFill>
                              <a:srgbClr val="FF0000"/>
                            </a:solidFill>
                            <a:latin typeface="Cambria Math"/>
                          </a:rPr>
                          <m:t>A</m:t>
                        </m:r>
                      </m:e>
                      <m:sub>
                        <m:r>
                          <a:rPr lang="en-US" b="0" i="1" smtClean="0">
                            <a:solidFill>
                              <a:srgbClr val="FF0000"/>
                            </a:solidFill>
                            <a:latin typeface="Cambria Math"/>
                          </a:rPr>
                          <m:t>𝑇𝑟𝑎𝑝𝑒𝑧𝑜𝑖𝑑</m:t>
                        </m:r>
                      </m:sub>
                    </m:sSub>
                  </m:oMath>
                </a14:m>
                <a:r>
                  <a:rPr lang="en-US" dirty="0" smtClean="0">
                    <a:solidFill>
                      <a:srgbClr val="FF0000"/>
                    </a:solidFill>
                  </a:rPr>
                  <a:t> = </a:t>
                </a:r>
                <a14:m>
                  <m:oMath xmlns:m="http://schemas.openxmlformats.org/officeDocument/2006/math">
                    <m:f>
                      <m:fPr>
                        <m:ctrlPr>
                          <a:rPr lang="en-US" i="1" smtClean="0">
                            <a:solidFill>
                              <a:srgbClr val="FF0000"/>
                            </a:solidFill>
                            <a:latin typeface="Cambria Math"/>
                          </a:rPr>
                        </m:ctrlPr>
                      </m:fPr>
                      <m:num>
                        <m:r>
                          <a:rPr lang="en-US" b="0" i="1" smtClean="0">
                            <a:solidFill>
                              <a:srgbClr val="FF0000"/>
                            </a:solidFill>
                            <a:latin typeface="Cambria Math"/>
                          </a:rPr>
                          <m:t>1</m:t>
                        </m:r>
                      </m:num>
                      <m:den>
                        <m:r>
                          <a:rPr lang="en-US" b="0" i="1" smtClean="0">
                            <a:solidFill>
                              <a:srgbClr val="FF0000"/>
                            </a:solidFill>
                            <a:latin typeface="Cambria Math"/>
                          </a:rPr>
                          <m:t>2</m:t>
                        </m:r>
                      </m:den>
                    </m:f>
                    <m:r>
                      <a:rPr lang="en-US" b="0" i="1" smtClean="0">
                        <a:solidFill>
                          <a:srgbClr val="FF0000"/>
                        </a:solidFill>
                        <a:latin typeface="Cambria Math"/>
                      </a:rPr>
                      <m:t> </m:t>
                    </m:r>
                    <m:r>
                      <a:rPr lang="en-US" b="0" i="1" smtClean="0">
                        <a:solidFill>
                          <a:srgbClr val="FF0000"/>
                        </a:solidFill>
                        <a:latin typeface="Cambria Math"/>
                      </a:rPr>
                      <m:t>h</m:t>
                    </m:r>
                    <m:r>
                      <a:rPr lang="en-US" b="0" i="1" smtClean="0">
                        <a:solidFill>
                          <a:srgbClr val="FF0000"/>
                        </a:solidFill>
                        <a:latin typeface="Cambria Math"/>
                      </a:rPr>
                      <m:t> (</m:t>
                    </m:r>
                    <m:sSub>
                      <m:sSubPr>
                        <m:ctrlPr>
                          <a:rPr lang="en-US" b="0" i="1" smtClean="0">
                            <a:solidFill>
                              <a:srgbClr val="FF0000"/>
                            </a:solidFill>
                            <a:latin typeface="Cambria Math"/>
                          </a:rPr>
                        </m:ctrlPr>
                      </m:sSubPr>
                      <m:e>
                        <m:r>
                          <a:rPr lang="en-US" b="0" i="1" smtClean="0">
                            <a:solidFill>
                              <a:srgbClr val="FF0000"/>
                            </a:solidFill>
                            <a:latin typeface="Cambria Math"/>
                          </a:rPr>
                          <m:t>𝑏</m:t>
                        </m:r>
                      </m:e>
                      <m:sub>
                        <m:r>
                          <a:rPr lang="en-US" b="0" i="1" smtClean="0">
                            <a:solidFill>
                              <a:srgbClr val="FF0000"/>
                            </a:solidFill>
                            <a:latin typeface="Cambria Math"/>
                          </a:rPr>
                          <m:t>1</m:t>
                        </m:r>
                      </m:sub>
                    </m:sSub>
                    <m:r>
                      <a:rPr lang="en-US" b="0" i="1" smtClean="0">
                        <a:solidFill>
                          <a:srgbClr val="FF0000"/>
                        </a:solidFill>
                        <a:latin typeface="Cambria Math"/>
                      </a:rPr>
                      <m:t>+</m:t>
                    </m:r>
                    <m:sSub>
                      <m:sSubPr>
                        <m:ctrlPr>
                          <a:rPr lang="en-US" b="0" i="1" smtClean="0">
                            <a:solidFill>
                              <a:srgbClr val="FF0000"/>
                            </a:solidFill>
                            <a:latin typeface="Cambria Math"/>
                          </a:rPr>
                        </m:ctrlPr>
                      </m:sSubPr>
                      <m:e>
                        <m:r>
                          <a:rPr lang="en-US" b="0" i="1" smtClean="0">
                            <a:solidFill>
                              <a:srgbClr val="FF0000"/>
                            </a:solidFill>
                            <a:latin typeface="Cambria Math"/>
                          </a:rPr>
                          <m:t>𝑏</m:t>
                        </m:r>
                      </m:e>
                      <m:sub>
                        <m:r>
                          <a:rPr lang="en-US" b="0" i="1" smtClean="0">
                            <a:solidFill>
                              <a:srgbClr val="FF0000"/>
                            </a:solidFill>
                            <a:latin typeface="Cambria Math"/>
                          </a:rPr>
                          <m:t>2</m:t>
                        </m:r>
                      </m:sub>
                    </m:sSub>
                    <m:r>
                      <a:rPr lang="en-US" b="0" i="1" smtClean="0">
                        <a:solidFill>
                          <a:srgbClr val="FF0000"/>
                        </a:solidFill>
                        <a:latin typeface="Cambria Math"/>
                      </a:rPr>
                      <m:t>)</m:t>
                    </m:r>
                  </m:oMath>
                </a14:m>
                <a:endParaRPr lang="en-US" dirty="0" smtClean="0">
                  <a:solidFill>
                    <a:srgbClr val="FF0000"/>
                  </a:solidFill>
                </a:endParaRPr>
              </a:p>
              <a:p>
                <a:pPr marL="0" indent="0">
                  <a:buNone/>
                </a:pPr>
                <a:endParaRPr lang="en-US" dirty="0"/>
              </a:p>
              <a:p>
                <a:pPr marL="0" indent="0">
                  <a:buNone/>
                </a:pPr>
                <a:r>
                  <a:rPr lang="en-US" dirty="0" smtClean="0"/>
                  <a:t>	</a:t>
                </a:r>
                <a14:m>
                  <m:oMath xmlns:m="http://schemas.openxmlformats.org/officeDocument/2006/math">
                    <m:sSub>
                      <m:sSubPr>
                        <m:ctrlPr>
                          <a:rPr lang="en-US" i="1" smtClean="0">
                            <a:solidFill>
                              <a:srgbClr val="00B050"/>
                            </a:solidFill>
                            <a:latin typeface="Cambria Math"/>
                          </a:rPr>
                        </m:ctrlPr>
                      </m:sSubPr>
                      <m:e>
                        <m:r>
                          <m:rPr>
                            <m:sty m:val="p"/>
                          </m:rPr>
                          <a:rPr lang="en-US" b="0" i="0" smtClean="0">
                            <a:solidFill>
                              <a:srgbClr val="00B050"/>
                            </a:solidFill>
                            <a:latin typeface="Cambria Math"/>
                          </a:rPr>
                          <m:t>A</m:t>
                        </m:r>
                      </m:e>
                      <m:sub>
                        <m:r>
                          <m:rPr>
                            <m:sty m:val="p"/>
                          </m:rPr>
                          <a:rPr lang="en-US" b="0" i="0" smtClean="0">
                            <a:solidFill>
                              <a:srgbClr val="00B050"/>
                            </a:solidFill>
                            <a:latin typeface="Cambria Math"/>
                          </a:rPr>
                          <m:t>Rhombus</m:t>
                        </m:r>
                        <m:r>
                          <a:rPr lang="en-US" b="0" i="0" smtClean="0">
                            <a:solidFill>
                              <a:srgbClr val="00B050"/>
                            </a:solidFill>
                            <a:latin typeface="Cambria Math"/>
                          </a:rPr>
                          <m:t> </m:t>
                        </m:r>
                        <m:r>
                          <m:rPr>
                            <m:sty m:val="p"/>
                          </m:rPr>
                          <a:rPr lang="en-US" b="0" i="0" smtClean="0">
                            <a:solidFill>
                              <a:srgbClr val="00B050"/>
                            </a:solidFill>
                            <a:latin typeface="Cambria Math"/>
                          </a:rPr>
                          <m:t>or</m:t>
                        </m:r>
                        <m:r>
                          <a:rPr lang="en-US" b="0" i="0" smtClean="0">
                            <a:solidFill>
                              <a:srgbClr val="00B050"/>
                            </a:solidFill>
                            <a:latin typeface="Cambria Math"/>
                          </a:rPr>
                          <m:t> </m:t>
                        </m:r>
                        <m:r>
                          <m:rPr>
                            <m:sty m:val="p"/>
                          </m:rPr>
                          <a:rPr lang="en-US" b="0" i="0" smtClean="0">
                            <a:solidFill>
                              <a:srgbClr val="00B050"/>
                            </a:solidFill>
                            <a:latin typeface="Cambria Math"/>
                          </a:rPr>
                          <m:t>Kite</m:t>
                        </m:r>
                      </m:sub>
                    </m:sSub>
                  </m:oMath>
                </a14:m>
                <a:r>
                  <a:rPr lang="en-US" dirty="0" smtClean="0">
                    <a:solidFill>
                      <a:srgbClr val="00B050"/>
                    </a:solidFill>
                  </a:rPr>
                  <a:t> = </a:t>
                </a:r>
                <a14:m>
                  <m:oMath xmlns:m="http://schemas.openxmlformats.org/officeDocument/2006/math">
                    <m:f>
                      <m:fPr>
                        <m:ctrlPr>
                          <a:rPr lang="en-US" i="1" smtClean="0">
                            <a:solidFill>
                              <a:srgbClr val="00B050"/>
                            </a:solidFill>
                            <a:latin typeface="Cambria Math"/>
                          </a:rPr>
                        </m:ctrlPr>
                      </m:fPr>
                      <m:num>
                        <m:r>
                          <a:rPr lang="en-US" b="0" i="1" smtClean="0">
                            <a:solidFill>
                              <a:srgbClr val="00B050"/>
                            </a:solidFill>
                            <a:latin typeface="Cambria Math"/>
                          </a:rPr>
                          <m:t>1</m:t>
                        </m:r>
                      </m:num>
                      <m:den>
                        <m:r>
                          <a:rPr lang="en-US" b="0" i="1" smtClean="0">
                            <a:solidFill>
                              <a:srgbClr val="00B050"/>
                            </a:solidFill>
                            <a:latin typeface="Cambria Math"/>
                          </a:rPr>
                          <m:t>2</m:t>
                        </m:r>
                      </m:den>
                    </m:f>
                    <m:sSub>
                      <m:sSubPr>
                        <m:ctrlPr>
                          <a:rPr lang="en-US" i="1" smtClean="0">
                            <a:solidFill>
                              <a:srgbClr val="00B050"/>
                            </a:solidFill>
                            <a:latin typeface="Cambria Math"/>
                          </a:rPr>
                        </m:ctrlPr>
                      </m:sSubPr>
                      <m:e>
                        <m:r>
                          <a:rPr lang="en-US" b="0" i="1" smtClean="0">
                            <a:solidFill>
                              <a:srgbClr val="00B050"/>
                            </a:solidFill>
                            <a:latin typeface="Cambria Math"/>
                          </a:rPr>
                          <m:t>𝑑</m:t>
                        </m:r>
                      </m:e>
                      <m:sub>
                        <m:r>
                          <a:rPr lang="en-US" b="0" i="1" smtClean="0">
                            <a:solidFill>
                              <a:srgbClr val="00B050"/>
                            </a:solidFill>
                            <a:latin typeface="Cambria Math"/>
                          </a:rPr>
                          <m:t>1</m:t>
                        </m:r>
                      </m:sub>
                    </m:sSub>
                    <m:sSub>
                      <m:sSubPr>
                        <m:ctrlPr>
                          <a:rPr lang="en-US" i="1" smtClean="0">
                            <a:solidFill>
                              <a:srgbClr val="00B050"/>
                            </a:solidFill>
                            <a:latin typeface="Cambria Math"/>
                          </a:rPr>
                        </m:ctrlPr>
                      </m:sSubPr>
                      <m:e>
                        <m:r>
                          <a:rPr lang="en-US" b="0" i="1" smtClean="0">
                            <a:solidFill>
                              <a:srgbClr val="00B050"/>
                            </a:solidFill>
                            <a:latin typeface="Cambria Math"/>
                          </a:rPr>
                          <m:t>𝑑</m:t>
                        </m:r>
                      </m:e>
                      <m:sub>
                        <m:r>
                          <a:rPr lang="en-US" b="0" i="1" smtClean="0">
                            <a:solidFill>
                              <a:srgbClr val="00B050"/>
                            </a:solidFill>
                            <a:latin typeface="Cambria Math"/>
                          </a:rPr>
                          <m:t>2</m:t>
                        </m:r>
                      </m:sub>
                    </m:sSub>
                  </m:oMath>
                </a14:m>
                <a:endParaRPr lang="en-US" dirty="0" smtClean="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066800"/>
                <a:ext cx="8229600" cy="5059363"/>
              </a:xfrm>
              <a:blipFill rotWithShape="1">
                <a:blip r:embed="rId2"/>
                <a:stretch>
                  <a:fillRect l="-1852" t="-1566"/>
                </a:stretch>
              </a:blipFill>
            </p:spPr>
            <p:txBody>
              <a:bodyPr/>
              <a:lstStyle/>
              <a:p>
                <a:r>
                  <a:rPr lang="en-US">
                    <a:noFill/>
                  </a:rPr>
                  <a:t> </a:t>
                </a:r>
              </a:p>
            </p:txBody>
          </p:sp>
        </mc:Fallback>
      </mc:AlternateContent>
      <p:sp>
        <p:nvSpPr>
          <p:cNvPr id="4" name="Trapezoid 3"/>
          <p:cNvSpPr/>
          <p:nvPr/>
        </p:nvSpPr>
        <p:spPr>
          <a:xfrm>
            <a:off x="6553200" y="1676400"/>
            <a:ext cx="1828800" cy="838200"/>
          </a:xfrm>
          <a:prstGeom prst="trapezoid">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 name="Parallelogram 4"/>
          <p:cNvSpPr/>
          <p:nvPr/>
        </p:nvSpPr>
        <p:spPr>
          <a:xfrm>
            <a:off x="2209800" y="4495800"/>
            <a:ext cx="1447800" cy="838200"/>
          </a:xfrm>
          <a:prstGeom prst="parallelogram">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cxnSp>
        <p:nvCxnSpPr>
          <p:cNvPr id="7" name="Straight Connector 6"/>
          <p:cNvCxnSpPr/>
          <p:nvPr/>
        </p:nvCxnSpPr>
        <p:spPr>
          <a:xfrm flipH="1">
            <a:off x="5257800" y="4495800"/>
            <a:ext cx="685800" cy="4191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257800" y="4914900"/>
            <a:ext cx="685800" cy="8001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943600" y="4495800"/>
            <a:ext cx="609600" cy="4191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5943600" y="4914900"/>
            <a:ext cx="609600" cy="8001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9100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Chapter 10.3</a:t>
            </a:r>
            <a:endParaRPr lang="en-US" u="sng" dirty="0"/>
          </a:p>
        </p:txBody>
      </p:sp>
      <p:sp>
        <p:nvSpPr>
          <p:cNvPr id="3" name="Content Placeholder 2"/>
          <p:cNvSpPr>
            <a:spLocks noGrp="1"/>
          </p:cNvSpPr>
          <p:nvPr>
            <p:ph idx="1"/>
          </p:nvPr>
        </p:nvSpPr>
        <p:spPr/>
        <p:txBody>
          <a:bodyPr/>
          <a:lstStyle/>
          <a:p>
            <a:pPr marL="0" indent="0">
              <a:buNone/>
            </a:pPr>
            <a:r>
              <a:rPr lang="en-US" b="1" u="sng" dirty="0"/>
              <a:t>Common Core</a:t>
            </a:r>
            <a:r>
              <a:rPr lang="en-US" b="1" dirty="0"/>
              <a:t> G.MG.1 </a:t>
            </a:r>
            <a:r>
              <a:rPr lang="en-US" dirty="0" smtClean="0"/>
              <a:t>– </a:t>
            </a:r>
            <a:r>
              <a:rPr lang="en-US" dirty="0"/>
              <a:t>Use geometric shapes, their measures, and their properties to describe objects</a:t>
            </a:r>
            <a:r>
              <a:rPr lang="en-US" dirty="0" smtClean="0"/>
              <a:t>.</a:t>
            </a:r>
          </a:p>
          <a:p>
            <a:pPr marL="0" indent="0">
              <a:buNone/>
            </a:pPr>
            <a:endParaRPr lang="en-US" dirty="0"/>
          </a:p>
          <a:p>
            <a:pPr marL="0" indent="0">
              <a:buNone/>
            </a:pPr>
            <a:r>
              <a:rPr lang="en-US" b="1" u="sng" dirty="0" smtClean="0"/>
              <a:t>Objective</a:t>
            </a:r>
            <a:r>
              <a:rPr lang="en-US" dirty="0" smtClean="0"/>
              <a:t> – To find the area of a regular polygon.</a:t>
            </a:r>
            <a:endParaRPr lang="en-US" b="1" u="sng" dirty="0"/>
          </a:p>
        </p:txBody>
      </p:sp>
    </p:spTree>
    <p:extLst>
      <p:ext uri="{BB962C8B-B14F-4D97-AF65-F5344CB8AC3E}">
        <p14:creationId xmlns:p14="http://schemas.microsoft.com/office/powerpoint/2010/main" val="3557657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u="sng" dirty="0" smtClean="0"/>
              <a:t>Chapter 10.3</a:t>
            </a:r>
            <a:endParaRPr lang="en-US" u="sng"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219200"/>
                <a:ext cx="8229600" cy="4906963"/>
              </a:xfrm>
            </p:spPr>
            <p:txBody>
              <a:bodyPr/>
              <a:lstStyle/>
              <a:p>
                <a:pPr marL="0" indent="0">
                  <a:buNone/>
                </a:pPr>
                <a14:m>
                  <m:oMath xmlns:m="http://schemas.openxmlformats.org/officeDocument/2006/math">
                    <m:sSub>
                      <m:sSubPr>
                        <m:ctrlPr>
                          <a:rPr lang="en-US" i="1" smtClean="0">
                            <a:solidFill>
                              <a:srgbClr val="7030A0"/>
                            </a:solidFill>
                            <a:latin typeface="Cambria Math"/>
                          </a:rPr>
                        </m:ctrlPr>
                      </m:sSubPr>
                      <m:e>
                        <m:r>
                          <m:rPr>
                            <m:sty m:val="p"/>
                          </m:rPr>
                          <a:rPr lang="en-US" b="0" i="0" smtClean="0">
                            <a:solidFill>
                              <a:srgbClr val="7030A0"/>
                            </a:solidFill>
                            <a:latin typeface="Cambria Math"/>
                          </a:rPr>
                          <m:t>Area</m:t>
                        </m:r>
                      </m:e>
                      <m:sub>
                        <m:r>
                          <m:rPr>
                            <m:sty m:val="p"/>
                          </m:rPr>
                          <a:rPr lang="en-US" b="0" i="0" smtClean="0">
                            <a:solidFill>
                              <a:srgbClr val="7030A0"/>
                            </a:solidFill>
                            <a:latin typeface="Cambria Math"/>
                          </a:rPr>
                          <m:t>Regular</m:t>
                        </m:r>
                        <m:r>
                          <a:rPr lang="en-US" b="0" i="0" smtClean="0">
                            <a:solidFill>
                              <a:srgbClr val="7030A0"/>
                            </a:solidFill>
                            <a:latin typeface="Cambria Math"/>
                          </a:rPr>
                          <m:t> </m:t>
                        </m:r>
                        <m:r>
                          <m:rPr>
                            <m:sty m:val="p"/>
                          </m:rPr>
                          <a:rPr lang="en-US" b="0" i="0" smtClean="0">
                            <a:solidFill>
                              <a:srgbClr val="7030A0"/>
                            </a:solidFill>
                            <a:latin typeface="Cambria Math"/>
                          </a:rPr>
                          <m:t>Polygon</m:t>
                        </m:r>
                        <m:r>
                          <a:rPr lang="en-US" b="0" i="0" smtClean="0">
                            <a:solidFill>
                              <a:srgbClr val="7030A0"/>
                            </a:solidFill>
                            <a:latin typeface="Cambria Math"/>
                          </a:rPr>
                          <m:t>  </m:t>
                        </m:r>
                      </m:sub>
                    </m:sSub>
                  </m:oMath>
                </a14:m>
                <a:r>
                  <a:rPr lang="en-US" dirty="0" smtClean="0">
                    <a:solidFill>
                      <a:srgbClr val="7030A0"/>
                    </a:solidFill>
                  </a:rPr>
                  <a:t>=   </a:t>
                </a:r>
                <a14:m>
                  <m:oMath xmlns:m="http://schemas.openxmlformats.org/officeDocument/2006/math">
                    <m:f>
                      <m:fPr>
                        <m:ctrlPr>
                          <a:rPr lang="en-US" i="1" dirty="0" smtClean="0">
                            <a:solidFill>
                              <a:srgbClr val="7030A0"/>
                            </a:solidFill>
                            <a:latin typeface="Cambria Math"/>
                          </a:rPr>
                        </m:ctrlPr>
                      </m:fPr>
                      <m:num>
                        <m:r>
                          <a:rPr lang="en-US" b="0" i="1" dirty="0" smtClean="0">
                            <a:solidFill>
                              <a:srgbClr val="7030A0"/>
                            </a:solidFill>
                            <a:latin typeface="Cambria Math"/>
                          </a:rPr>
                          <m:t>1</m:t>
                        </m:r>
                      </m:num>
                      <m:den>
                        <m:r>
                          <a:rPr lang="en-US" b="0" i="1" dirty="0" smtClean="0">
                            <a:solidFill>
                              <a:srgbClr val="7030A0"/>
                            </a:solidFill>
                            <a:latin typeface="Cambria Math"/>
                          </a:rPr>
                          <m:t>2</m:t>
                        </m:r>
                      </m:den>
                    </m:f>
                    <m:r>
                      <m:rPr>
                        <m:sty m:val="p"/>
                      </m:rPr>
                      <a:rPr lang="en-US" b="0" i="0" dirty="0" smtClean="0">
                        <a:solidFill>
                          <a:srgbClr val="7030A0"/>
                        </a:solidFill>
                        <a:latin typeface="Cambria Math"/>
                      </a:rPr>
                      <m:t>a</m:t>
                    </m:r>
                    <m:r>
                      <a:rPr lang="en-US" b="0" i="0" dirty="0" smtClean="0">
                        <a:solidFill>
                          <a:srgbClr val="7030A0"/>
                        </a:solidFill>
                        <a:latin typeface="Cambria Math"/>
                      </a:rPr>
                      <m:t> </m:t>
                    </m:r>
                    <m:r>
                      <m:rPr>
                        <m:sty m:val="p"/>
                      </m:rPr>
                      <a:rPr lang="en-US" b="0" i="0" dirty="0" smtClean="0">
                        <a:solidFill>
                          <a:srgbClr val="7030A0"/>
                        </a:solidFill>
                        <a:latin typeface="Cambria Math"/>
                      </a:rPr>
                      <m:t>P</m:t>
                    </m:r>
                  </m:oMath>
                </a14:m>
                <a:r>
                  <a:rPr lang="en-US" dirty="0" smtClean="0">
                    <a:solidFill>
                      <a:srgbClr val="7030A0"/>
                    </a:solidFill>
                  </a:rPr>
                  <a:t>  </a:t>
                </a:r>
              </a:p>
              <a:p>
                <a:pPr marL="0" indent="0" algn="ctr">
                  <a:buNone/>
                </a:pPr>
                <a:r>
                  <a:rPr lang="en-US" dirty="0" smtClean="0"/>
                  <a:t>(</a:t>
                </a:r>
                <a:r>
                  <a:rPr lang="en-US" dirty="0" smtClean="0">
                    <a:solidFill>
                      <a:srgbClr val="00B050"/>
                    </a:solidFill>
                  </a:rPr>
                  <a:t>a – apothem </a:t>
                </a:r>
                <a:r>
                  <a:rPr lang="en-US" dirty="0" smtClean="0"/>
                  <a:t>&amp; </a:t>
                </a:r>
                <a:r>
                  <a:rPr lang="en-US" dirty="0" smtClean="0">
                    <a:solidFill>
                      <a:srgbClr val="0070C0"/>
                    </a:solidFill>
                  </a:rPr>
                  <a:t>P – perimeter</a:t>
                </a:r>
                <a:r>
                  <a:rPr lang="en-US" dirty="0" smtClean="0"/>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219200"/>
                <a:ext cx="8229600" cy="4906963"/>
              </a:xfrm>
              <a:blipFill rotWithShape="1">
                <a:blip r:embed="rId2"/>
                <a:stretch>
                  <a:fillRect/>
                </a:stretch>
              </a:blipFill>
            </p:spPr>
            <p:txBody>
              <a:bodyPr/>
              <a:lstStyle/>
              <a:p>
                <a:r>
                  <a:rPr lang="en-US">
                    <a:noFill/>
                  </a:rPr>
                  <a:t> </a:t>
                </a:r>
              </a:p>
            </p:txBody>
          </p:sp>
        </mc:Fallback>
      </mc:AlternateContent>
      <p:sp>
        <p:nvSpPr>
          <p:cNvPr id="5" name="Oval 4"/>
          <p:cNvSpPr/>
          <p:nvPr/>
        </p:nvSpPr>
        <p:spPr>
          <a:xfrm>
            <a:off x="2514600" y="2971800"/>
            <a:ext cx="3581400" cy="3429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Hexagon 5"/>
          <p:cNvSpPr/>
          <p:nvPr/>
        </p:nvSpPr>
        <p:spPr>
          <a:xfrm>
            <a:off x="2693772" y="3200400"/>
            <a:ext cx="3200400" cy="2971800"/>
          </a:xfrm>
          <a:prstGeom prst="hexagon">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6" idx="3"/>
            <a:endCxn id="6" idx="0"/>
          </p:cNvCxnSpPr>
          <p:nvPr/>
        </p:nvCxnSpPr>
        <p:spPr>
          <a:xfrm>
            <a:off x="2693772" y="4686300"/>
            <a:ext cx="3200400" cy="0"/>
          </a:xfrm>
          <a:prstGeom prst="line">
            <a:avLst/>
          </a:prstGeom>
          <a:ln w="19050">
            <a:prstDash val="lg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6" idx="4"/>
            <a:endCxn id="6" idx="1"/>
          </p:cNvCxnSpPr>
          <p:nvPr/>
        </p:nvCxnSpPr>
        <p:spPr>
          <a:xfrm>
            <a:off x="3436722" y="3200401"/>
            <a:ext cx="1714500" cy="2971798"/>
          </a:xfrm>
          <a:prstGeom prst="line">
            <a:avLst/>
          </a:prstGeom>
          <a:ln w="19050">
            <a:prstDash val="lg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6" idx="5"/>
            <a:endCxn id="6" idx="2"/>
          </p:cNvCxnSpPr>
          <p:nvPr/>
        </p:nvCxnSpPr>
        <p:spPr>
          <a:xfrm flipH="1">
            <a:off x="3436722" y="3200401"/>
            <a:ext cx="1714500" cy="2971798"/>
          </a:xfrm>
          <a:prstGeom prst="line">
            <a:avLst/>
          </a:prstGeom>
          <a:ln w="19050">
            <a:prstDash val="lgDash"/>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242486" y="4672914"/>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4" idx="7"/>
          </p:cNvCxnSpPr>
          <p:nvPr/>
        </p:nvCxnSpPr>
        <p:spPr>
          <a:xfrm flipH="1">
            <a:off x="4305300" y="4684073"/>
            <a:ext cx="2227" cy="1488127"/>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3917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lstStyle/>
          <a:p>
            <a:pPr marL="514350" indent="-514350" algn="ctr">
              <a:buNone/>
            </a:pPr>
            <a:r>
              <a:rPr lang="en-US" u="sng" dirty="0" smtClean="0"/>
              <a:t>Steps to find the Area of a Regular Polygon</a:t>
            </a:r>
          </a:p>
          <a:p>
            <a:pPr marL="514350" indent="-514350">
              <a:buAutoNum type="arabicParenR"/>
            </a:pPr>
            <a:endParaRPr lang="en-US" dirty="0"/>
          </a:p>
          <a:p>
            <a:pPr marL="514350" indent="-514350">
              <a:buAutoNum type="arabicParenR"/>
            </a:pPr>
            <a:r>
              <a:rPr lang="en-US" dirty="0" smtClean="0"/>
              <a:t>First find the central angle of the polygon</a:t>
            </a:r>
          </a:p>
          <a:p>
            <a:pPr marL="514350" indent="-514350">
              <a:buAutoNum type="arabicParenR"/>
            </a:pPr>
            <a:r>
              <a:rPr lang="en-US" dirty="0" smtClean="0"/>
              <a:t>Drop an altitude down from the central angle and find the apothem by using SOH-CAH-TOA</a:t>
            </a:r>
          </a:p>
          <a:p>
            <a:pPr marL="514350" indent="-514350">
              <a:buAutoNum type="arabicParenR"/>
            </a:pPr>
            <a:r>
              <a:rPr lang="en-US" dirty="0" smtClean="0"/>
              <a:t>Find the other leg of the triangle.</a:t>
            </a:r>
          </a:p>
          <a:p>
            <a:pPr marL="514350" indent="-514350">
              <a:buAutoNum type="arabicParenR"/>
            </a:pPr>
            <a:r>
              <a:rPr lang="en-US" dirty="0" smtClean="0"/>
              <a:t>Find the one of the sides of the polygon</a:t>
            </a:r>
          </a:p>
          <a:p>
            <a:pPr marL="514350" indent="-514350">
              <a:buAutoNum type="arabicParenR"/>
            </a:pPr>
            <a:r>
              <a:rPr lang="en-US" dirty="0" smtClean="0"/>
              <a:t>Find the perimeter of the polygon</a:t>
            </a:r>
          </a:p>
          <a:p>
            <a:pPr marL="514350" indent="-514350">
              <a:buAutoNum type="arabicParenR"/>
            </a:pPr>
            <a:r>
              <a:rPr lang="en-US" dirty="0" smtClean="0"/>
              <a:t>Use the formula to find the area  A = ½ a P</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381000"/>
                <a:ext cx="8229600" cy="5745163"/>
              </a:xfrm>
            </p:spPr>
            <p:txBody>
              <a:bodyPr/>
              <a:lstStyle/>
              <a:p>
                <a:pPr marL="0" indent="0" algn="ctr">
                  <a:buNone/>
                </a:pPr>
                <a:r>
                  <a:rPr lang="en-US" dirty="0" smtClean="0"/>
                  <a:t>Area formula for a </a:t>
                </a:r>
                <a:r>
                  <a:rPr lang="en-US" b="1" u="sng" dirty="0" smtClean="0"/>
                  <a:t>Equilateral Triangle</a:t>
                </a:r>
              </a:p>
              <a:p>
                <a:pPr marL="0" indent="0" algn="ctr">
                  <a:buNone/>
                </a:pPr>
                <a:r>
                  <a:rPr lang="en-US" b="1" dirty="0" smtClean="0"/>
                  <a:t>A =  </a:t>
                </a:r>
                <a14:m>
                  <m:oMath xmlns:m="http://schemas.openxmlformats.org/officeDocument/2006/math">
                    <m:f>
                      <m:fPr>
                        <m:ctrlPr>
                          <a:rPr lang="en-US" b="1" i="1" smtClean="0">
                            <a:latin typeface="Cambria Math"/>
                          </a:rPr>
                        </m:ctrlPr>
                      </m:fPr>
                      <m:num>
                        <m:r>
                          <a:rPr lang="en-US" b="1" i="1" smtClean="0">
                            <a:latin typeface="Cambria Math"/>
                          </a:rPr>
                          <m:t>𝟏</m:t>
                        </m:r>
                      </m:num>
                      <m:den>
                        <m:r>
                          <a:rPr lang="en-US" b="1" i="1" smtClean="0">
                            <a:latin typeface="Cambria Math"/>
                          </a:rPr>
                          <m:t>𝟒</m:t>
                        </m:r>
                      </m:den>
                    </m:f>
                  </m:oMath>
                </a14:m>
                <a:r>
                  <a:rPr lang="en-US" b="1" dirty="0" smtClean="0"/>
                  <a:t> </a:t>
                </a:r>
                <a14:m>
                  <m:oMath xmlns:m="http://schemas.openxmlformats.org/officeDocument/2006/math">
                    <m:r>
                      <a:rPr lang="en-US" b="1" i="0" dirty="0" smtClean="0">
                        <a:latin typeface="Cambria Math"/>
                      </a:rPr>
                      <m:t> </m:t>
                    </m:r>
                    <m:rad>
                      <m:radPr>
                        <m:degHide m:val="on"/>
                        <m:ctrlPr>
                          <a:rPr lang="en-US" b="1" i="1" dirty="0" smtClean="0">
                            <a:latin typeface="Cambria Math"/>
                          </a:rPr>
                        </m:ctrlPr>
                      </m:radPr>
                      <m:deg/>
                      <m:e>
                        <m:r>
                          <a:rPr lang="en-US" b="1" i="1" dirty="0" smtClean="0">
                            <a:latin typeface="Cambria Math"/>
                          </a:rPr>
                          <m:t>𝟑</m:t>
                        </m:r>
                      </m:e>
                    </m:rad>
                  </m:oMath>
                </a14:m>
                <a:r>
                  <a:rPr lang="en-US" b="1" dirty="0" smtClean="0"/>
                  <a:t>  </a:t>
                </a:r>
                <a14:m>
                  <m:oMath xmlns:m="http://schemas.openxmlformats.org/officeDocument/2006/math">
                    <m:sSup>
                      <m:sSupPr>
                        <m:ctrlPr>
                          <a:rPr lang="en-US" b="1" i="1" dirty="0" smtClean="0">
                            <a:latin typeface="Cambria Math"/>
                          </a:rPr>
                        </m:ctrlPr>
                      </m:sSupPr>
                      <m:e>
                        <m:r>
                          <a:rPr lang="en-US" b="1" i="1" dirty="0" smtClean="0">
                            <a:latin typeface="Cambria Math"/>
                          </a:rPr>
                          <m:t>(</m:t>
                        </m:r>
                        <m:r>
                          <a:rPr lang="en-US" b="1" i="1" dirty="0" smtClean="0">
                            <a:latin typeface="Cambria Math"/>
                          </a:rPr>
                          <m:t>𝑺𝒊𝒅𝒆</m:t>
                        </m:r>
                        <m:r>
                          <a:rPr lang="en-US" b="1" i="1" dirty="0" smtClean="0">
                            <a:latin typeface="Cambria Math"/>
                          </a:rPr>
                          <m:t>)</m:t>
                        </m:r>
                      </m:e>
                      <m:sup>
                        <m:r>
                          <a:rPr lang="en-US" b="1" i="1" dirty="0" smtClean="0">
                            <a:latin typeface="Cambria Math"/>
                          </a:rPr>
                          <m:t>𝟐</m:t>
                        </m:r>
                      </m:sup>
                    </m:sSup>
                  </m:oMath>
                </a14:m>
                <a:endParaRPr lang="en-US" b="1" dirty="0" smtClean="0"/>
              </a:p>
              <a:p>
                <a:pPr marL="0" indent="0" algn="ctr">
                  <a:buNone/>
                </a:pPr>
                <a:endParaRPr lang="en-US" b="1" dirty="0"/>
              </a:p>
              <a:p>
                <a:pPr marL="0" indent="0" algn="ctr">
                  <a:buNone/>
                </a:pPr>
                <a:endParaRPr lang="en-US"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381000"/>
                <a:ext cx="8229600" cy="5745163"/>
              </a:xfrm>
              <a:blipFill rotWithShape="1">
                <a:blip r:embed="rId2"/>
                <a:stretch>
                  <a:fillRect t="-1380"/>
                </a:stretch>
              </a:blipFill>
            </p:spPr>
            <p:txBody>
              <a:bodyPr/>
              <a:lstStyle/>
              <a:p>
                <a:r>
                  <a:rPr lang="en-US">
                    <a:noFill/>
                  </a:rPr>
                  <a:t> </a:t>
                </a:r>
              </a:p>
            </p:txBody>
          </p:sp>
        </mc:Fallback>
      </mc:AlternateContent>
      <p:sp>
        <p:nvSpPr>
          <p:cNvPr id="4" name="Isosceles Triangle 3"/>
          <p:cNvSpPr/>
          <p:nvPr/>
        </p:nvSpPr>
        <p:spPr>
          <a:xfrm>
            <a:off x="2743200" y="2362200"/>
            <a:ext cx="3429000" cy="2286000"/>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2390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50676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578</TotalTime>
  <Words>648</Words>
  <Application>Microsoft Office PowerPoint</Application>
  <PresentationFormat>On-screen Show (4:3)</PresentationFormat>
  <Paragraphs>98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Chapter 10.1</vt:lpstr>
      <vt:lpstr>Chapter 10.1</vt:lpstr>
      <vt:lpstr>Chapter 10.2</vt:lpstr>
      <vt:lpstr>Chapter 10.2</vt:lpstr>
      <vt:lpstr>Chapter 10.3</vt:lpstr>
      <vt:lpstr>Chapter 10.3</vt:lpstr>
      <vt:lpstr>PowerPoint Presentation</vt:lpstr>
      <vt:lpstr>PowerPoint Presentation</vt:lpstr>
      <vt:lpstr>PowerPoint Presentation</vt:lpstr>
      <vt:lpstr>Chapter 10.4</vt:lpstr>
      <vt:lpstr>Chapter 10.4</vt:lpstr>
      <vt:lpstr>Chapter 10.5</vt:lpstr>
      <vt:lpstr>Chapter 10.5</vt:lpstr>
      <vt:lpstr>Chapter 10.6</vt:lpstr>
      <vt:lpstr>Chapter 10.6</vt:lpstr>
      <vt:lpstr>PowerPoint Presentation</vt:lpstr>
      <vt:lpstr>Chapter 10.7</vt:lpstr>
      <vt:lpstr>Chapter 10.7 Notes</vt:lpstr>
      <vt:lpstr>PowerPoint Presentation</vt:lpstr>
      <vt:lpstr>Chapter 10.8</vt:lpstr>
      <vt:lpstr>Chapter 10.8 Notes</vt:lpstr>
    </vt:vector>
  </TitlesOfParts>
  <Company>Illini West HSD 307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11.1 Notes</dc:title>
  <dc:creator>morrison.sandra</dc:creator>
  <cp:lastModifiedBy>morrison.sandra</cp:lastModifiedBy>
  <cp:revision>76</cp:revision>
  <dcterms:created xsi:type="dcterms:W3CDTF">2011-09-29T15:33:34Z</dcterms:created>
  <dcterms:modified xsi:type="dcterms:W3CDTF">2014-07-17T00:28:39Z</dcterms:modified>
</cp:coreProperties>
</file>