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74" r:id="rId2"/>
    <p:sldId id="268" r:id="rId3"/>
    <p:sldId id="275" r:id="rId4"/>
    <p:sldId id="256" r:id="rId5"/>
    <p:sldId id="257" r:id="rId6"/>
    <p:sldId id="258" r:id="rId7"/>
    <p:sldId id="259" r:id="rId8"/>
    <p:sldId id="276" r:id="rId9"/>
    <p:sldId id="260" r:id="rId10"/>
    <p:sldId id="264" r:id="rId11"/>
    <p:sldId id="261" r:id="rId12"/>
    <p:sldId id="265" r:id="rId13"/>
    <p:sldId id="277" r:id="rId14"/>
    <p:sldId id="262" r:id="rId15"/>
    <p:sldId id="266" r:id="rId16"/>
    <p:sldId id="263" r:id="rId17"/>
    <p:sldId id="267" r:id="rId18"/>
    <p:sldId id="278" r:id="rId19"/>
    <p:sldId id="272" r:id="rId20"/>
    <p:sldId id="279" r:id="rId21"/>
    <p:sldId id="269" r:id="rId22"/>
    <p:sldId id="270" r:id="rId23"/>
    <p:sldId id="271" r:id="rId24"/>
    <p:sldId id="280" r:id="rId25"/>
    <p:sldId id="273" r:id="rId2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37F8-1F4C-4326-A450-495A9DF21D7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FE15-6023-40D9-ADF0-C9B495F4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11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8584-40B8-4B71-BD54-D4FB34FBCE09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02A8-590E-4B65-89CE-F03082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dirty="0" smtClean="0"/>
              <a:t> </a:t>
            </a:r>
            <a:r>
              <a:rPr lang="en-US" b="1" dirty="0" smtClean="0"/>
              <a:t>-</a:t>
            </a:r>
            <a:r>
              <a:rPr lang="en-US" dirty="0" smtClean="0"/>
              <a:t>  </a:t>
            </a:r>
            <a:r>
              <a:rPr lang="en-US" b="1" dirty="0" smtClean="0"/>
              <a:t>G.CO.10</a:t>
            </a:r>
            <a:r>
              <a:rPr lang="en-US" dirty="0" smtClean="0"/>
              <a:t>  Prove theorems about triangles…the segment joining the midpoint of two sides of a triangle is parallel to the third side and half the length.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use properties of </a:t>
            </a:r>
            <a:r>
              <a:rPr lang="en-US" dirty="0" err="1" smtClean="0"/>
              <a:t>midsegments</a:t>
            </a:r>
            <a:r>
              <a:rPr lang="en-US" dirty="0" smtClean="0"/>
              <a:t> to solve problems,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0586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err="1" smtClean="0"/>
              <a:t>Circumcenters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Acute	</a:t>
            </a:r>
            <a:r>
              <a:rPr lang="en-US" dirty="0" smtClean="0"/>
              <a:t>	</a:t>
            </a:r>
            <a:r>
              <a:rPr lang="en-US" u="sng" dirty="0" smtClean="0"/>
              <a:t>Right	      </a:t>
            </a:r>
            <a:r>
              <a:rPr lang="en-US" dirty="0" smtClean="0"/>
              <a:t>		</a:t>
            </a:r>
            <a:r>
              <a:rPr lang="en-US" u="sng" dirty="0" smtClean="0"/>
              <a:t>Obtuse       </a:t>
            </a:r>
          </a:p>
          <a:p>
            <a:pPr>
              <a:buNone/>
            </a:pPr>
            <a:r>
              <a:rPr lang="en-US" u="sng" dirty="0" smtClean="0"/>
              <a:t>       </a:t>
            </a:r>
            <a:endParaRPr lang="en-US" u="sng" dirty="0"/>
          </a:p>
        </p:txBody>
      </p:sp>
      <p:sp>
        <p:nvSpPr>
          <p:cNvPr id="4" name="Isosceles Triangle 3"/>
          <p:cNvSpPr/>
          <p:nvPr/>
        </p:nvSpPr>
        <p:spPr>
          <a:xfrm>
            <a:off x="1066800" y="2438400"/>
            <a:ext cx="1371600" cy="144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581400" y="2438400"/>
            <a:ext cx="1524000" cy="1447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867400" y="2667000"/>
            <a:ext cx="26670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057400" y="1711035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343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7391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Concurrency of Angle Bisectors of a Triangle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    The angle bisectors of a triangle intersect at a point that is equidistant from the sides of the triangle.             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Incenter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* PD = PE = PF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3352800"/>
            <a:ext cx="1676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048000" y="2743200"/>
            <a:ext cx="3200400" cy="2286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smtClean="0">
                <a:latin typeface="+mj-lt"/>
                <a:ea typeface="+mj-ea"/>
                <a:cs typeface="+mj-cs"/>
              </a:rPr>
              <a:t>In</a:t>
            </a: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	   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Obtuse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066800" y="2438400"/>
            <a:ext cx="1371600" cy="144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581400" y="2438400"/>
            <a:ext cx="1524000" cy="1447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867400" y="2667000"/>
            <a:ext cx="26670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057400" y="1711035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343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- G.CO.10 &amp; G.SRT.5 </a:t>
            </a:r>
            <a:r>
              <a:rPr lang="en-US" dirty="0" smtClean="0"/>
              <a:t>  Prove theorems about triangles…the medians of a triangle meet at a point.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identify properties of medians and altitudes of a triangle.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2142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Chapter 5.4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0593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Concurrency of Medians of a Triangle</a:t>
            </a:r>
            <a:r>
              <a:rPr lang="en-US" dirty="0" smtClean="0"/>
              <a:t> –           The medians of a triangle intersect at a point that is two thirds of the distance from each vertex to the midpoint of the opposite side.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(</a:t>
            </a:r>
            <a:r>
              <a:rPr lang="en-US" dirty="0" err="1" smtClean="0">
                <a:solidFill>
                  <a:srgbClr val="FF0000"/>
                </a:solidFill>
              </a:rPr>
              <a:t>Centroid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600200" y="3733800"/>
            <a:ext cx="2362200" cy="198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953000" y="3733800"/>
            <a:ext cx="2362200" cy="198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err="1" smtClean="0">
                <a:latin typeface="+mj-lt"/>
                <a:ea typeface="+mj-ea"/>
                <a:cs typeface="+mj-cs"/>
              </a:rPr>
              <a:t>Centroids</a:t>
            </a:r>
            <a:endParaRPr kumimoji="0" 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	   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Obtuse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066800" y="2438400"/>
            <a:ext cx="1371600" cy="144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581400" y="2438400"/>
            <a:ext cx="1524000" cy="1447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867400" y="2667000"/>
            <a:ext cx="26670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057400" y="1711035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343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Concurrency of Altitudes of a Triangle</a:t>
            </a:r>
            <a:r>
              <a:rPr lang="en-US" dirty="0" smtClean="0"/>
              <a:t> – The lines containing the altitudes of a triangle are concurrent.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(Orthocenter)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00400" y="2590800"/>
            <a:ext cx="2286000" cy="1905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err="1" smtClean="0">
                <a:latin typeface="+mj-lt"/>
                <a:ea typeface="+mj-ea"/>
                <a:cs typeface="+mj-cs"/>
              </a:rPr>
              <a:t>Orthocenters</a:t>
            </a:r>
            <a:endParaRPr kumimoji="0" 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	   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Obtuse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066800" y="2438400"/>
            <a:ext cx="1371600" cy="144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581400" y="2438400"/>
            <a:ext cx="1524000" cy="1447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867400" y="2667000"/>
            <a:ext cx="26670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057400" y="1711035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343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676400"/>
            <a:ext cx="3810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 Common </a:t>
            </a:r>
            <a:r>
              <a:rPr lang="en-US" b="1" u="sng" dirty="0"/>
              <a:t>Core</a:t>
            </a:r>
            <a:r>
              <a:rPr lang="en-US" b="1" dirty="0"/>
              <a:t> </a:t>
            </a:r>
            <a:r>
              <a:rPr lang="en-US" b="1" dirty="0" smtClean="0"/>
              <a:t>– G.CO.10</a:t>
            </a:r>
            <a:r>
              <a:rPr lang="en-US" dirty="0" smtClean="0"/>
              <a:t>  Prove theorems about triangles.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use indirect reasoning to write proofs.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16160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u="sng" dirty="0" smtClean="0"/>
              <a:t>Chapter 5.5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u="sng" dirty="0" smtClean="0"/>
              <a:t>Indirect Proof </a:t>
            </a:r>
            <a:r>
              <a:rPr lang="en-US" sz="2800" dirty="0" smtClean="0"/>
              <a:t>– is a proof in which you prove that a statement is true by first assuming that its opposite is true.  If this assumption leads to an impossibility then you have proved that the original statement is true.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1) Identify the statement that you want to prove true.</a:t>
            </a:r>
          </a:p>
          <a:p>
            <a:pPr>
              <a:buNone/>
            </a:pPr>
            <a:r>
              <a:rPr lang="en-US" sz="2800" dirty="0" smtClean="0"/>
              <a:t>2) Assume the statement is false, assume its opposite is true.</a:t>
            </a:r>
          </a:p>
          <a:p>
            <a:pPr>
              <a:buNone/>
            </a:pPr>
            <a:r>
              <a:rPr lang="en-US" sz="2800" dirty="0" smtClean="0"/>
              <a:t>3) Obtain statements that logically follow your assumption.</a:t>
            </a:r>
          </a:p>
          <a:p>
            <a:pPr>
              <a:buNone/>
            </a:pPr>
            <a:r>
              <a:rPr lang="en-US" sz="2800" dirty="0" smtClean="0"/>
              <a:t>4) If you obtain a contradiction, then the original statement must be true.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5.1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/>
              <a:t>Midsegment</a:t>
            </a:r>
            <a:r>
              <a:rPr lang="en-US" u="sng" dirty="0" smtClean="0"/>
              <a:t> </a:t>
            </a:r>
            <a:r>
              <a:rPr lang="en-US" u="sng" dirty="0" err="1" smtClean="0"/>
              <a:t>Thm</a:t>
            </a:r>
            <a:r>
              <a:rPr lang="en-US" dirty="0" smtClean="0"/>
              <a:t> – the segment connecting the midpoints of 2 sides of a triangle is parallel to the third side and is half as long.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 smtClean="0"/>
              <a:t>                                A               B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X                           Y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00400" y="3429000"/>
            <a:ext cx="2362200" cy="2209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776662" y="4648199"/>
            <a:ext cx="12382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86200" y="39624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2800" y="49530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495800" y="38862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72000" y="39624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05400" y="49530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029200" y="48768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 Common </a:t>
            </a:r>
            <a:r>
              <a:rPr lang="en-US" b="1" u="sng" dirty="0"/>
              <a:t>Core</a:t>
            </a:r>
            <a:r>
              <a:rPr lang="en-US" b="1" dirty="0"/>
              <a:t> </a:t>
            </a:r>
            <a:r>
              <a:rPr lang="en-US" b="1" dirty="0" smtClean="0"/>
              <a:t>– G.CO.10</a:t>
            </a:r>
            <a:r>
              <a:rPr lang="en-US" dirty="0" smtClean="0"/>
              <a:t>  Prove theorems about triangles.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use inequalities involving angles and sides of triangles.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23279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5.6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800" u="sng" dirty="0" err="1" smtClean="0"/>
              <a:t>Thm</a:t>
            </a:r>
            <a:r>
              <a:rPr lang="en-US" sz="2800" dirty="0" smtClean="0"/>
              <a:t> – If one side of a triangle is longer than another side, then the angle opposite the longer side is larger than the angle opposite the shorter side.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sz="2800" u="sng" dirty="0" err="1" smtClean="0"/>
              <a:t>Thm</a:t>
            </a:r>
            <a:r>
              <a:rPr lang="en-US" sz="2800" dirty="0" smtClean="0"/>
              <a:t> – If one angle of a triangle is larger than another angle, then the side opposite the larger angle is longer than the side opposite the smaller angle.</a:t>
            </a:r>
            <a:endParaRPr lang="en-US" sz="2800" u="sng" dirty="0"/>
          </a:p>
        </p:txBody>
      </p:sp>
      <p:sp>
        <p:nvSpPr>
          <p:cNvPr id="4" name="Isosceles Triangle 3"/>
          <p:cNvSpPr/>
          <p:nvPr/>
        </p:nvSpPr>
        <p:spPr>
          <a:xfrm>
            <a:off x="2971800" y="2743200"/>
            <a:ext cx="1981200" cy="76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971800" y="5410200"/>
            <a:ext cx="1981200" cy="76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Exterior Angle Inequality </a:t>
            </a:r>
            <a:r>
              <a:rPr lang="en-US" u="sng" dirty="0" err="1" smtClean="0"/>
              <a:t>Thm</a:t>
            </a:r>
            <a:r>
              <a:rPr lang="en-US" u="sng" dirty="0" smtClean="0"/>
              <a:t> </a:t>
            </a:r>
            <a:r>
              <a:rPr lang="en-US" dirty="0" smtClean="0"/>
              <a:t>– The measure of an exterior angle of a triangle is greater than the measure of either of the 2 nonadjacent interior angles.</a:t>
            </a:r>
          </a:p>
          <a:p>
            <a:pPr>
              <a:buNone/>
            </a:pPr>
            <a:r>
              <a:rPr lang="en-US" dirty="0" smtClean="0"/>
              <a:t>					 </a:t>
            </a:r>
            <a:r>
              <a:rPr lang="en-US" sz="2400" dirty="0" smtClean="0"/>
              <a:t> 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      </a:t>
            </a:r>
            <a:r>
              <a:rPr lang="en-US" baseline="30000" dirty="0" smtClean="0"/>
              <a:t>1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sz="3600" baseline="30000" dirty="0" smtClean="0"/>
              <a:t>C                                             B</a:t>
            </a:r>
            <a:endParaRPr lang="en-US" sz="3600" baseline="30000" dirty="0"/>
          </a:p>
          <a:p>
            <a:pPr algn="ctr">
              <a:buNone/>
            </a:pPr>
            <a:r>
              <a:rPr lang="en-US" dirty="0" smtClean="0"/>
              <a:t>*m</a:t>
            </a:r>
            <a:r>
              <a:rPr lang="en-US" dirty="0" smtClean="0">
                <a:latin typeface="Cambria Math"/>
                <a:ea typeface="Cambria Math"/>
              </a:rPr>
              <a:t>∠1  &gt;  </a:t>
            </a:r>
            <a:r>
              <a:rPr lang="en-US" dirty="0" err="1" smtClean="0">
                <a:latin typeface="Cambria Math"/>
                <a:ea typeface="Cambria Math"/>
              </a:rPr>
              <a:t>m∠A</a:t>
            </a:r>
            <a:r>
              <a:rPr lang="en-US" dirty="0" smtClean="0">
                <a:latin typeface="Cambria Math"/>
                <a:ea typeface="Cambria Math"/>
              </a:rPr>
              <a:t> and </a:t>
            </a:r>
            <a:r>
              <a:rPr lang="en-US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∠1  &gt;  </a:t>
            </a:r>
            <a:r>
              <a:rPr lang="en-US" dirty="0" err="1" smtClean="0">
                <a:latin typeface="Cambria Math"/>
                <a:ea typeface="Cambria Math"/>
              </a:rPr>
              <a:t>m∠B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124200" y="2819400"/>
            <a:ext cx="32004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2552700" y="4076700"/>
            <a:ext cx="1588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Triangle Inequality </a:t>
            </a:r>
            <a:r>
              <a:rPr lang="en-US" dirty="0" smtClean="0"/>
              <a:t>– The sum of the lengths of any 2 sides of a triangle is greater than the length of the third side.                            </a:t>
            </a:r>
            <a:r>
              <a:rPr lang="en-US" sz="3600" baseline="-25000" dirty="0" smtClean="0"/>
              <a:t>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AB + BC &gt; AC</a:t>
            </a:r>
          </a:p>
          <a:p>
            <a:pPr>
              <a:buNone/>
            </a:pPr>
            <a:r>
              <a:rPr lang="en-US" dirty="0" smtClean="0"/>
              <a:t>AC + BC &gt; AB</a:t>
            </a:r>
          </a:p>
          <a:p>
            <a:pPr>
              <a:buNone/>
            </a:pPr>
            <a:r>
              <a:rPr lang="en-US" dirty="0" smtClean="0"/>
              <a:t>AB + AC &gt; BC                  </a:t>
            </a:r>
            <a:r>
              <a:rPr lang="en-US" sz="3600" baseline="30000" dirty="0" smtClean="0"/>
              <a:t>C                                 B</a:t>
            </a:r>
            <a:endParaRPr lang="en-US" sz="3600" baseline="30000" dirty="0"/>
          </a:p>
        </p:txBody>
      </p:sp>
      <p:sp>
        <p:nvSpPr>
          <p:cNvPr id="4" name="Isosceles Triangle 3"/>
          <p:cNvSpPr/>
          <p:nvPr/>
        </p:nvSpPr>
        <p:spPr>
          <a:xfrm rot="8671836">
            <a:off x="4419600" y="2819400"/>
            <a:ext cx="3962400" cy="144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 Common </a:t>
            </a:r>
            <a:r>
              <a:rPr lang="en-US" b="1" u="sng" dirty="0"/>
              <a:t>Core</a:t>
            </a:r>
            <a:r>
              <a:rPr lang="en-US" b="1" dirty="0"/>
              <a:t> </a:t>
            </a:r>
            <a:r>
              <a:rPr lang="en-US" b="1" dirty="0" smtClean="0"/>
              <a:t>– G.CO.10</a:t>
            </a:r>
            <a:r>
              <a:rPr lang="en-US" dirty="0" smtClean="0"/>
              <a:t>  Prove theorems about triangles.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apply inequalities in two triangles.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08195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700" u="sng" dirty="0"/>
              <a:t>Chapter </a:t>
            </a:r>
            <a:r>
              <a:rPr lang="en-US" sz="4700" u="sng" dirty="0" smtClean="0"/>
              <a:t>5.7 </a:t>
            </a:r>
            <a:r>
              <a:rPr lang="en-US" sz="4700" u="sng" dirty="0"/>
              <a:t>Notes</a:t>
            </a:r>
            <a:endParaRPr lang="en-US" sz="4700" u="sng" dirty="0" smtClean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 smtClean="0"/>
              <a:t>Hinge </a:t>
            </a:r>
            <a:r>
              <a:rPr lang="en-US" u="sng" dirty="0" err="1" smtClean="0"/>
              <a:t>Thm</a:t>
            </a:r>
            <a:r>
              <a:rPr lang="en-US" u="sng" dirty="0" smtClean="0"/>
              <a:t> </a:t>
            </a:r>
            <a:r>
              <a:rPr lang="en-US" dirty="0" smtClean="0"/>
              <a:t>–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X                        Y</a:t>
            </a:r>
            <a:endParaRPr lang="en-US" dirty="0"/>
          </a:p>
          <a:p>
            <a:pPr>
              <a:buNone/>
            </a:pPr>
            <a:r>
              <a:rPr lang="en-US" dirty="0" smtClean="0"/>
              <a:t>      A                        B</a:t>
            </a:r>
          </a:p>
          <a:p>
            <a:pPr>
              <a:buNone/>
            </a:pPr>
            <a:r>
              <a:rPr lang="en-US" u="sng" dirty="0" smtClean="0"/>
              <a:t>Converse of the Hinge </a:t>
            </a:r>
            <a:r>
              <a:rPr lang="en-US" u="sng" dirty="0" err="1" smtClean="0"/>
              <a:t>Thm</a:t>
            </a:r>
            <a:r>
              <a:rPr lang="en-US" u="sng" dirty="0" smtClean="0"/>
              <a:t> </a:t>
            </a:r>
            <a:r>
              <a:rPr lang="en-US" dirty="0" smtClean="0"/>
              <a:t>–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sz="4100" baseline="30000" dirty="0" smtClean="0"/>
              <a:t>A                                         B</a:t>
            </a:r>
            <a:endParaRPr lang="en-US" sz="4100" baseline="30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        11			    12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143000" y="1524000"/>
            <a:ext cx="2286000" cy="76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4018" y="1371600"/>
            <a:ext cx="2286000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600200" y="1828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686300" y="1679864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590800" y="1676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667000" y="1752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527964" y="16002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638800" y="1655618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1143000" y="4724400"/>
            <a:ext cx="2286000" cy="76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4495800" y="4572000"/>
            <a:ext cx="2286000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624016" y="4953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953000" y="4876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90800" y="48768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667000" y="49530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867400" y="4724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19800" y="4800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G.CO.9 &amp; G.SRT.5</a:t>
            </a:r>
            <a:r>
              <a:rPr lang="en-US" dirty="0" smtClean="0"/>
              <a:t>  Prove theorems about lines and angles…points on a perpendicular bisector of a line segment are exactly those equidistant from the segment’s endpoints.  Use congruence…criteria for triangles to solve problems and prove relationships in geometric figures.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use properties of perpendicular bisectors and angle bisectors.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9087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200"/>
          </a:xfrm>
        </p:spPr>
        <p:txBody>
          <a:bodyPr/>
          <a:lstStyle/>
          <a:p>
            <a:r>
              <a:rPr lang="en-US" u="sng" dirty="0" smtClean="0"/>
              <a:t>Chapter 5.2 Notes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229600" cy="51816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Perpendicular Bisector </a:t>
            </a:r>
            <a:r>
              <a:rPr lang="en-US" u="sng" dirty="0" err="1" smtClean="0">
                <a:solidFill>
                  <a:schemeClr val="tx1"/>
                </a:solidFill>
              </a:rPr>
              <a:t>Thm</a:t>
            </a:r>
            <a:r>
              <a:rPr lang="en-US" dirty="0" smtClean="0">
                <a:solidFill>
                  <a:schemeClr val="tx1"/>
                </a:solidFill>
              </a:rPr>
              <a:t> – If a pt is on the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⊥ bisector of a segment, then it is equidistant from the endpoints of the segment.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	If	  C    			then       C</a:t>
            </a:r>
          </a:p>
          <a:p>
            <a:pPr algn="l"/>
            <a:endParaRPr lang="en-US" dirty="0">
              <a:solidFill>
                <a:schemeClr val="tx1"/>
              </a:solidFill>
              <a:latin typeface="Cambria Math"/>
              <a:ea typeface="Cambria Math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            A       </a:t>
            </a:r>
            <a:r>
              <a:rPr lang="en-US" baseline="30000" dirty="0" smtClean="0">
                <a:solidFill>
                  <a:schemeClr val="tx1"/>
                </a:solidFill>
                <a:latin typeface="Cambria Math"/>
                <a:ea typeface="Cambria Math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         B                     A       </a:t>
            </a:r>
            <a:r>
              <a:rPr lang="en-US" baseline="30000" dirty="0" smtClean="0">
                <a:solidFill>
                  <a:schemeClr val="tx1"/>
                </a:solidFill>
                <a:latin typeface="Cambria Math"/>
                <a:ea typeface="Cambria Math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         B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                    </a:t>
            </a:r>
            <a:endParaRPr lang="en-US" dirty="0">
              <a:solidFill>
                <a:schemeClr val="tx1"/>
              </a:solidFill>
              <a:latin typeface="Cambria Math"/>
              <a:ea typeface="Cambria Math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* If line CP is the ⊥ bisector of segment AB, then CA = 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943600" y="3276600"/>
            <a:ext cx="1524000" cy="1143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866900" y="39243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828506" y="3923506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43200" y="426720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286000" y="439882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048000" y="4405745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53490" y="4398820"/>
            <a:ext cx="1600200" cy="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Converse of the Perpendicular Bisector </a:t>
            </a:r>
            <a:r>
              <a:rPr lang="en-US" u="sng" dirty="0" err="1" smtClean="0"/>
              <a:t>Thm</a:t>
            </a:r>
            <a:r>
              <a:rPr lang="en-US" dirty="0" smtClean="0"/>
              <a:t> –    If a pt is equidistant from the endpoints of a segment, then it is on the perpendicular bisector of the segment.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If					then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baseline="30000" dirty="0" smtClean="0"/>
              <a:t>A                             B                                        A                            B</a:t>
            </a:r>
            <a:endParaRPr lang="en-US" baseline="30000" dirty="0"/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sz="2400" dirty="0" smtClean="0"/>
              <a:t>D                                                                </a:t>
            </a:r>
            <a:r>
              <a:rPr lang="en-US" sz="2400" dirty="0" err="1" smtClean="0"/>
              <a:t>D</a:t>
            </a:r>
            <a:r>
              <a:rPr lang="en-US" sz="2400" dirty="0" smtClean="0"/>
              <a:t>        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* If DA = DB, then D lies on the </a:t>
            </a:r>
            <a:r>
              <a:rPr lang="en-US" dirty="0" smtClean="0">
                <a:latin typeface="Cambria Math"/>
                <a:ea typeface="Cambria Math"/>
              </a:rPr>
              <a:t>⊥ bisector of Segment AB</a:t>
            </a:r>
            <a:endParaRPr lang="en-US" dirty="0" smtClean="0"/>
          </a:p>
          <a:p>
            <a:pPr>
              <a:buNone/>
            </a:pPr>
            <a:endParaRPr lang="en-US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00" y="31242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0" y="31242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42306" y="32385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438106" y="3237706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3124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3124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43200" y="3124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239000" y="3124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209800" y="3429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3048000" y="3429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39000" y="297180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6705600" y="3124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781800" y="3124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543800" y="3124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620000" y="3124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Angle Bisector </a:t>
            </a:r>
            <a:r>
              <a:rPr lang="en-US" u="sng" dirty="0" err="1" smtClean="0"/>
              <a:t>Thm</a:t>
            </a:r>
            <a:r>
              <a:rPr lang="en-US" dirty="0" smtClean="0"/>
              <a:t> – If a pt is on the bisector of an angle, then it is equidistant from the 2 sides of the angle.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If	  </a:t>
            </a:r>
            <a:r>
              <a:rPr lang="en-US" sz="2400" dirty="0" smtClean="0"/>
              <a:t>B     </a:t>
            </a:r>
            <a:r>
              <a:rPr lang="en-US" dirty="0" smtClean="0"/>
              <a:t>			then        </a:t>
            </a:r>
            <a:r>
              <a:rPr lang="en-US" sz="2400" dirty="0" smtClean="0"/>
              <a:t>B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baseline="30000" dirty="0" smtClean="0"/>
              <a:t>D                                                                </a:t>
            </a:r>
            <a:r>
              <a:rPr lang="en-US" baseline="30000" dirty="0" err="1" smtClean="0"/>
              <a:t>D</a:t>
            </a:r>
            <a:endParaRPr lang="en-US" baseline="30000" dirty="0"/>
          </a:p>
          <a:p>
            <a:pPr>
              <a:buNone/>
            </a:pPr>
            <a:r>
              <a:rPr lang="en-US" baseline="30000" dirty="0" smtClean="0"/>
              <a:t>     A                       C                                       A                         C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 If </a:t>
            </a:r>
            <a:r>
              <a:rPr lang="en-US" dirty="0" err="1" smtClean="0"/>
              <a:t>m</a:t>
            </a:r>
            <a:r>
              <a:rPr lang="en-US" dirty="0" err="1" smtClean="0">
                <a:latin typeface="Cambria Math"/>
                <a:ea typeface="Cambria Math"/>
              </a:rPr>
              <a:t>∠BAD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dirty="0" err="1" smtClean="0">
                <a:latin typeface="Cambria Math"/>
                <a:ea typeface="Cambria Math"/>
              </a:rPr>
              <a:t>m∠CAD</a:t>
            </a:r>
            <a:r>
              <a:rPr lang="en-US" dirty="0" smtClean="0"/>
              <a:t>, then DB = DC,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36576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990600" y="23622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43000" y="2819400"/>
            <a:ext cx="1752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1295400" y="3124200"/>
            <a:ext cx="533400" cy="1143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81600" y="36576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029200" y="23622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181600" y="2819400"/>
            <a:ext cx="1752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6019800" y="2590801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72200" y="3352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5867400" y="2743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6019800" y="2743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6134100" y="35433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8400" y="3429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Converse of the Angle Bisector </a:t>
            </a:r>
            <a:r>
              <a:rPr lang="en-US" u="sng" dirty="0" err="1" smtClean="0"/>
              <a:t>Thm</a:t>
            </a:r>
            <a:r>
              <a:rPr lang="en-US" dirty="0" smtClean="0"/>
              <a:t> – If a pt is in the interior of an </a:t>
            </a:r>
            <a:r>
              <a:rPr lang="en-US" dirty="0" smtClean="0">
                <a:latin typeface="Cambria Math"/>
                <a:ea typeface="Cambria Math"/>
              </a:rPr>
              <a:t>∠ and is equidistant from the sides of the ∠, then it lies on the bisector of the angle.</a:t>
            </a:r>
          </a:p>
          <a:p>
            <a:pPr>
              <a:buNone/>
            </a:pPr>
            <a:endParaRPr lang="en-US" u="sng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r>
              <a:rPr lang="en-US" dirty="0" smtClean="0">
                <a:latin typeface="Cambria Math"/>
                <a:ea typeface="Cambria Math"/>
              </a:rPr>
              <a:t>If	     </a:t>
            </a:r>
            <a:r>
              <a:rPr lang="en-US" sz="2400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				then      </a:t>
            </a:r>
            <a:r>
              <a:rPr lang="en-US" sz="2400" dirty="0" smtClean="0">
                <a:latin typeface="Cambria Math"/>
                <a:ea typeface="Cambria Math"/>
              </a:rPr>
              <a:t>B</a:t>
            </a:r>
          </a:p>
          <a:p>
            <a:pPr>
              <a:buNone/>
            </a:pPr>
            <a:r>
              <a:rPr lang="en-US" sz="2400" dirty="0" smtClean="0">
                <a:latin typeface="Cambria Math"/>
                <a:ea typeface="Cambria Math"/>
              </a:rPr>
              <a:t>                                   D                                                                  </a:t>
            </a:r>
            <a:r>
              <a:rPr lang="en-US" sz="2400" dirty="0" err="1" smtClean="0">
                <a:latin typeface="Cambria Math"/>
                <a:ea typeface="Cambria Math"/>
              </a:rPr>
              <a:t>D</a:t>
            </a:r>
            <a:endParaRPr lang="en-US" sz="2400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</a:t>
            </a:r>
            <a:r>
              <a:rPr lang="en-US" sz="2400" dirty="0" smtClean="0">
                <a:latin typeface="Cambria Math"/>
                <a:ea typeface="Cambria Math"/>
              </a:rPr>
              <a:t>A                        C                                       A                        C</a:t>
            </a:r>
            <a:endParaRPr lang="en-US" sz="2400" u="sng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u="sng" dirty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en-US" dirty="0" smtClean="0">
                <a:latin typeface="Cambria Math"/>
                <a:ea typeface="Cambria Math"/>
              </a:rPr>
              <a:t>*If DB = DC, then </a:t>
            </a:r>
            <a:r>
              <a:rPr lang="en-US" dirty="0" err="1" smtClean="0">
                <a:latin typeface="Cambria Math"/>
                <a:ea typeface="Cambria Math"/>
              </a:rPr>
              <a:t>m∠BAD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dirty="0" err="1" smtClean="0">
                <a:latin typeface="Cambria Math"/>
                <a:ea typeface="Cambria Math"/>
              </a:rPr>
              <a:t>m∠CAD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4343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104900" y="28575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1600" y="32766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67400" y="4343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5600700" y="28575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867400" y="32766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9800" y="32004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362200" y="3962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362200" y="3276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670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2514600" y="4191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438400" y="4267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57400" y="33528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209800" y="3276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5.3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- G.C.3</a:t>
            </a:r>
            <a:r>
              <a:rPr lang="en-US" dirty="0" smtClean="0"/>
              <a:t>  Construct the inscribed and circumscribed circles of a triangle.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identify properties of perpendicular bisectors and angle bisectors.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83025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u="sng" dirty="0" smtClean="0"/>
              <a:t>Chapter 5.3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Concurrency of Perpendicular Bisectors of a Triangle </a:t>
            </a:r>
            <a:r>
              <a:rPr lang="en-US" sz="2800" dirty="0" smtClean="0"/>
              <a:t> - </a:t>
            </a:r>
          </a:p>
          <a:p>
            <a:pPr>
              <a:buNone/>
            </a:pPr>
            <a:r>
              <a:rPr lang="en-US" sz="2800" dirty="0" smtClean="0"/>
              <a:t>    The perpendicular bisectors of a triangle intersect at a point that is equidistant from the vertices of the triangle.               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Circumcenter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	 B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</a:t>
            </a:r>
            <a:r>
              <a:rPr lang="en-US" sz="3600" baseline="-25000" dirty="0" smtClean="0"/>
              <a:t>A</a:t>
            </a:r>
            <a:r>
              <a:rPr lang="en-US" sz="2800" dirty="0" smtClean="0"/>
              <a:t>                              </a:t>
            </a:r>
            <a:r>
              <a:rPr lang="en-US" sz="3600" baseline="-25000" dirty="0" smtClean="0"/>
              <a:t>C</a:t>
            </a:r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r>
              <a:rPr lang="en-US" sz="2800" dirty="0" smtClean="0"/>
              <a:t>				*PA = PB = PC</a:t>
            </a:r>
            <a:endParaRPr lang="en-US" sz="2800" dirty="0"/>
          </a:p>
        </p:txBody>
      </p:sp>
      <p:sp>
        <p:nvSpPr>
          <p:cNvPr id="4" name="Isosceles Triangle 3"/>
          <p:cNvSpPr/>
          <p:nvPr/>
        </p:nvSpPr>
        <p:spPr>
          <a:xfrm>
            <a:off x="3352800" y="3276600"/>
            <a:ext cx="2057400" cy="1524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65765" y="3276600"/>
            <a:ext cx="24384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780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5.1</vt:lpstr>
      <vt:lpstr>Chapter 5.1</vt:lpstr>
      <vt:lpstr>Chapter 5.2</vt:lpstr>
      <vt:lpstr>Chapter 5.2 Notes</vt:lpstr>
      <vt:lpstr>PowerPoint Presentation</vt:lpstr>
      <vt:lpstr>PowerPoint Presentation</vt:lpstr>
      <vt:lpstr>PowerPoint Presentation</vt:lpstr>
      <vt:lpstr>Chapter 5.3</vt:lpstr>
      <vt:lpstr>Chapter 5.3 Notes</vt:lpstr>
      <vt:lpstr>Circumcenters</vt:lpstr>
      <vt:lpstr>PowerPoint Presentation</vt:lpstr>
      <vt:lpstr>PowerPoint Presentation</vt:lpstr>
      <vt:lpstr>Chapter 5.4</vt:lpstr>
      <vt:lpstr>Chapter 5.4 Notes</vt:lpstr>
      <vt:lpstr>PowerPoint Presentation</vt:lpstr>
      <vt:lpstr>PowerPoint Presentation</vt:lpstr>
      <vt:lpstr>PowerPoint Presentation</vt:lpstr>
      <vt:lpstr>Chapter 5.5</vt:lpstr>
      <vt:lpstr>Chapter 5.5 Notes</vt:lpstr>
      <vt:lpstr>Chapter 5.6</vt:lpstr>
      <vt:lpstr>Chapter 5.6 Notes</vt:lpstr>
      <vt:lpstr>PowerPoint Presentation</vt:lpstr>
      <vt:lpstr>PowerPoint Presentation</vt:lpstr>
      <vt:lpstr>Chapter 5.7</vt:lpstr>
      <vt:lpstr>PowerPoint Presentation</vt:lpstr>
    </vt:vector>
  </TitlesOfParts>
  <Company>Illini West HSD 307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5.1 Notes</dc:title>
  <dc:creator>morrison.sandra</dc:creator>
  <cp:lastModifiedBy>morrison.sandra</cp:lastModifiedBy>
  <cp:revision>52</cp:revision>
  <cp:lastPrinted>2013-10-21T14:27:30Z</cp:lastPrinted>
  <dcterms:created xsi:type="dcterms:W3CDTF">2011-09-14T13:31:51Z</dcterms:created>
  <dcterms:modified xsi:type="dcterms:W3CDTF">2014-07-18T17:03:07Z</dcterms:modified>
</cp:coreProperties>
</file>