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73" r:id="rId3"/>
    <p:sldId id="271" r:id="rId4"/>
    <p:sldId id="272" r:id="rId5"/>
    <p:sldId id="274" r:id="rId6"/>
    <p:sldId id="257" r:id="rId7"/>
    <p:sldId id="275" r:id="rId8"/>
    <p:sldId id="258" r:id="rId9"/>
    <p:sldId id="276" r:id="rId10"/>
    <p:sldId id="259" r:id="rId11"/>
    <p:sldId id="277" r:id="rId12"/>
    <p:sldId id="260" r:id="rId13"/>
    <p:sldId id="264" r:id="rId14"/>
    <p:sldId id="278" r:id="rId15"/>
    <p:sldId id="261" r:id="rId16"/>
    <p:sldId id="265" r:id="rId17"/>
    <p:sldId id="266" r:id="rId18"/>
    <p:sldId id="267" r:id="rId19"/>
    <p:sldId id="279" r:id="rId20"/>
    <p:sldId id="262" r:id="rId21"/>
    <p:sldId id="268" r:id="rId22"/>
    <p:sldId id="280" r:id="rId23"/>
    <p:sldId id="263" r:id="rId24"/>
    <p:sldId id="269" r:id="rId2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E6990-DEEF-4721-AE93-FA6F1AC6AABA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4BA67-1600-4F4E-9942-8FA0DD79D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25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13E-41CA-43ED-8357-0E988F4F8DBA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18CD-502A-453D-9E78-9DAB94C9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6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13E-41CA-43ED-8357-0E988F4F8DBA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18CD-502A-453D-9E78-9DAB94C9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7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13E-41CA-43ED-8357-0E988F4F8DBA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18CD-502A-453D-9E78-9DAB94C9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9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13E-41CA-43ED-8357-0E988F4F8DBA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18CD-502A-453D-9E78-9DAB94C9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1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13E-41CA-43ED-8357-0E988F4F8DBA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18CD-502A-453D-9E78-9DAB94C9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6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13E-41CA-43ED-8357-0E988F4F8DBA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18CD-502A-453D-9E78-9DAB94C9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1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13E-41CA-43ED-8357-0E988F4F8DBA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18CD-502A-453D-9E78-9DAB94C9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9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13E-41CA-43ED-8357-0E988F4F8DBA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18CD-502A-453D-9E78-9DAB94C9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3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13E-41CA-43ED-8357-0E988F4F8DBA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18CD-502A-453D-9E78-9DAB94C9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12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13E-41CA-43ED-8357-0E988F4F8DBA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18CD-502A-453D-9E78-9DAB94C9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0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A13E-41CA-43ED-8357-0E988F4F8DBA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318CD-502A-453D-9E78-9DAB94C9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6A13E-41CA-43ED-8357-0E988F4F8DBA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318CD-502A-453D-9E78-9DAB94C93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0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599"/>
          </a:xfrm>
        </p:spPr>
        <p:txBody>
          <a:bodyPr/>
          <a:lstStyle/>
          <a:p>
            <a:r>
              <a:rPr lang="en-US" u="sng" dirty="0" smtClean="0"/>
              <a:t>Chapter 8.1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Common Core</a:t>
            </a:r>
            <a:r>
              <a:rPr lang="en-US" b="1" dirty="0" smtClean="0">
                <a:solidFill>
                  <a:schemeClr val="tx1"/>
                </a:solidFill>
              </a:rPr>
              <a:t> – A.APR.1</a:t>
            </a:r>
            <a:r>
              <a:rPr lang="en-US" dirty="0" smtClean="0">
                <a:solidFill>
                  <a:schemeClr val="tx1"/>
                </a:solidFill>
              </a:rPr>
              <a:t>  Understand that polynomials form a system analogous to the integers, namely, they are closed under the operations of addition, subtraction, and multiplication; add, subtract, and multiply polynomials.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Objective</a:t>
            </a:r>
            <a:r>
              <a:rPr lang="en-US" dirty="0" smtClean="0">
                <a:solidFill>
                  <a:schemeClr val="tx1"/>
                </a:solidFill>
              </a:rPr>
              <a:t> – To classify, add, and subtract polynomials.</a:t>
            </a:r>
            <a:endParaRPr lang="en-US" b="1" u="sng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638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8.4 Notes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>
                    <a:solidFill>
                      <a:srgbClr val="FF0000"/>
                    </a:solidFill>
                  </a:rPr>
                  <a:t>Multiplying Special Cases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Ex.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 −3)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Ex. (5x + 9) (5x – 9)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  <a:blipFill rotWithShape="1">
                <a:blip r:embed="rId2"/>
                <a:stretch>
                  <a:fillRect l="-1852" t="-1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3386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599"/>
          </a:xfrm>
        </p:spPr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8.5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Common Core</a:t>
            </a:r>
            <a:r>
              <a:rPr lang="en-US" b="1" dirty="0" smtClean="0">
                <a:solidFill>
                  <a:schemeClr val="tx1"/>
                </a:solidFill>
              </a:rPr>
              <a:t> – A.SSE.1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b="1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  Interpret parts of an expression, such as terms, factors, and coefficients.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Objective</a:t>
            </a:r>
            <a:r>
              <a:rPr lang="en-US" dirty="0" smtClean="0">
                <a:solidFill>
                  <a:schemeClr val="tx1"/>
                </a:solidFill>
              </a:rPr>
              <a:t> – To factor trinomials of the form       x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bx</a:t>
            </a:r>
            <a:r>
              <a:rPr lang="en-US" dirty="0" smtClean="0">
                <a:solidFill>
                  <a:schemeClr val="tx1"/>
                </a:solidFill>
              </a:rPr>
              <a:t> + c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09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8.5 Notes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382000" cy="483076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u="sng" dirty="0" smtClean="0">
                    <a:solidFill>
                      <a:srgbClr val="FF0000"/>
                    </a:solidFill>
                  </a:rPr>
                  <a:t>Factoring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u="sng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u="sng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u="sng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u="sng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0" i="1" u="sng" smtClean="0">
                        <a:solidFill>
                          <a:srgbClr val="FF0000"/>
                        </a:solidFill>
                        <a:latin typeface="Cambria Math"/>
                      </a:rPr>
                      <m:t>𝑏𝑥</m:t>
                    </m:r>
                    <m:r>
                      <a:rPr lang="en-US" b="0" i="1" u="sng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0" i="1" u="sng" smtClean="0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US" u="sng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+8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+15</m:t>
                    </m:r>
                  </m:oMath>
                </a14:m>
                <a:r>
                  <a:rPr lang="en-US" dirty="0" smtClean="0"/>
                  <a:t> (I am looking for factors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(            ) (           )     of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15</a:t>
                </a:r>
                <a:r>
                  <a:rPr lang="en-US" dirty="0" smtClean="0"/>
                  <a:t> that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add</a:t>
                </a:r>
                <a:r>
                  <a:rPr lang="en-US" dirty="0" smtClean="0"/>
                  <a:t> up to 8)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−10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+24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dirty="0" smtClean="0"/>
                  <a:t>(I am looking for factors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(            ) (           )  of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24</a:t>
                </a:r>
                <a:r>
                  <a:rPr lang="en-US" dirty="0" smtClean="0"/>
                  <a:t> that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add</a:t>
                </a:r>
                <a:r>
                  <a:rPr lang="en-US" dirty="0" smtClean="0"/>
                  <a:t> up to -10)</a:t>
                </a:r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382000" cy="4830763"/>
              </a:xfrm>
              <a:blipFill rotWithShape="1">
                <a:blip r:embed="rId2"/>
                <a:stretch>
                  <a:fillRect l="-1818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504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457200"/>
                <a:ext cx="8915400" cy="5668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+2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−15</m:t>
                    </m:r>
                  </m:oMath>
                </a14:m>
                <a:r>
                  <a:rPr lang="en-US" dirty="0" smtClean="0"/>
                  <a:t>   (I am looking for factors of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(            ) (           )    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15</a:t>
                </a:r>
                <a:r>
                  <a:rPr lang="en-US" dirty="0" smtClean="0"/>
                  <a:t> that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subtract</a:t>
                </a:r>
                <a:r>
                  <a:rPr lang="en-US" dirty="0" smtClean="0"/>
                  <a:t> to be 2)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−5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−24</m:t>
                    </m:r>
                  </m:oMath>
                </a14:m>
                <a:r>
                  <a:rPr lang="en-US" dirty="0" smtClean="0"/>
                  <a:t>   (I am looking for factors of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(            ) (           )   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24</a:t>
                </a:r>
                <a:r>
                  <a:rPr lang="en-US" dirty="0" smtClean="0"/>
                  <a:t> that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subtract</a:t>
                </a:r>
                <a:r>
                  <a:rPr lang="en-US" dirty="0" smtClean="0"/>
                  <a:t> to be -5)</a:t>
                </a:r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457200"/>
                <a:ext cx="8915400" cy="5668963"/>
              </a:xfrm>
              <a:blipFill rotWithShape="1">
                <a:blip r:embed="rId2"/>
                <a:stretch>
                  <a:fillRect l="-1778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2914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599"/>
          </a:xfrm>
        </p:spPr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8.6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Common Core</a:t>
            </a:r>
            <a:r>
              <a:rPr lang="en-US" b="1" dirty="0" smtClean="0">
                <a:solidFill>
                  <a:schemeClr val="tx1"/>
                </a:solidFill>
              </a:rPr>
              <a:t> – A.SSE.1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b="1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  Interpret parts of an expression, such as terms, factors, and coefficients.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Objective</a:t>
            </a:r>
            <a:r>
              <a:rPr lang="en-US" dirty="0" smtClean="0">
                <a:solidFill>
                  <a:schemeClr val="tx1"/>
                </a:solidFill>
              </a:rPr>
              <a:t> – To factor trinomials of the form       ax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bx</a:t>
            </a:r>
            <a:r>
              <a:rPr lang="en-US" dirty="0" smtClean="0">
                <a:solidFill>
                  <a:schemeClr val="tx1"/>
                </a:solidFill>
              </a:rPr>
              <a:t> + c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97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8.6 Notes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914400"/>
                <a:ext cx="8991600" cy="52117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u="sng" dirty="0" smtClean="0">
                    <a:solidFill>
                      <a:srgbClr val="FF0000"/>
                    </a:solidFill>
                  </a:rPr>
                  <a:t>Factoring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u="sng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u="sng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i="1" u="sng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u="sng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u="sng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0" i="1" u="sng" smtClean="0">
                        <a:solidFill>
                          <a:srgbClr val="FF0000"/>
                        </a:solidFill>
                        <a:latin typeface="Cambria Math"/>
                      </a:rPr>
                      <m:t>𝑏𝑥</m:t>
                    </m:r>
                    <m:r>
                      <a:rPr lang="en-US" b="0" i="1" u="sng" smtClean="0">
                        <a:solidFill>
                          <a:srgbClr val="FF0000"/>
                        </a:solidFill>
                        <a:latin typeface="Cambria Math"/>
                      </a:rPr>
                      <m:t>+</m:t>
                    </m:r>
                    <m:r>
                      <a:rPr lang="en-US" b="0" i="1" u="sng" smtClean="0">
                        <a:solidFill>
                          <a:srgbClr val="FF0000"/>
                        </a:solidFill>
                        <a:latin typeface="Cambria Math"/>
                      </a:rPr>
                      <m:t>𝑐</m:t>
                    </m:r>
                  </m:oMath>
                </a14:m>
                <a:endParaRPr lang="en-US" u="sng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u="sng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Factor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+11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+2</m:t>
                    </m:r>
                  </m:oMath>
                </a14:m>
                <a:r>
                  <a:rPr lang="en-US" dirty="0" smtClean="0"/>
                  <a:t> (I am looking for factors of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5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(            ) (           )      and </a:t>
                </a:r>
                <a:r>
                  <a:rPr lang="en-US" dirty="0">
                    <a:solidFill>
                      <a:srgbClr val="00B050"/>
                    </a:solidFill>
                  </a:rPr>
                  <a:t>2</a:t>
                </a:r>
                <a:r>
                  <a:rPr lang="en-US" dirty="0" smtClean="0"/>
                  <a:t> that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add</a:t>
                </a:r>
                <a:r>
                  <a:rPr lang="en-US" dirty="0" smtClean="0"/>
                  <a:t> up to 11)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914400"/>
                <a:ext cx="8991600" cy="5211763"/>
              </a:xfrm>
              <a:blipFill rotWithShape="1">
                <a:blip r:embed="rId2"/>
                <a:stretch>
                  <a:fillRect l="-1695" t="-14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927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609600"/>
                <a:ext cx="8915400" cy="5516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−15   </m:t>
                    </m:r>
                  </m:oMath>
                </a14:m>
                <a:r>
                  <a:rPr lang="en-US" dirty="0" smtClean="0"/>
                  <a:t>(I am looking for factors of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6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(            ) (           ) and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15</a:t>
                </a:r>
                <a:r>
                  <a:rPr lang="en-US" dirty="0" smtClean="0"/>
                  <a:t> that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subtract</a:t>
                </a:r>
                <a:r>
                  <a:rPr lang="en-US" dirty="0" smtClean="0"/>
                  <a:t> to  </a:t>
                </a:r>
                <a:r>
                  <a:rPr lang="en-US" smtClean="0"/>
                  <a:t>be 1)</a:t>
                </a:r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609600"/>
                <a:ext cx="8915400" cy="5516563"/>
              </a:xfrm>
              <a:blipFill rotWithShape="1">
                <a:blip r:embed="rId2"/>
                <a:stretch>
                  <a:fillRect l="-1778" t="-1326" r="-15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9244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609600"/>
                <a:ext cx="8915400" cy="5516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Factor </a:t>
                </a:r>
                <a:r>
                  <a:rPr lang="en-US" dirty="0">
                    <a:solidFill>
                      <a:srgbClr val="00B050"/>
                    </a:solidFill>
                  </a:rPr>
                  <a:t>1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−33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+12 </m:t>
                    </m:r>
                  </m:oMath>
                </a14:m>
                <a:r>
                  <a:rPr lang="en-US" dirty="0" smtClean="0"/>
                  <a:t>(I am looking for factors of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(            ) (           )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18 </a:t>
                </a:r>
                <a:r>
                  <a:rPr lang="en-US" dirty="0" smtClean="0"/>
                  <a:t>and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12</a:t>
                </a:r>
                <a:r>
                  <a:rPr lang="en-US" dirty="0" smtClean="0"/>
                  <a:t> that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add</a:t>
                </a:r>
                <a:r>
                  <a:rPr lang="en-US" dirty="0" smtClean="0"/>
                  <a:t> up to -33)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609600"/>
                <a:ext cx="8915400" cy="5516563"/>
              </a:xfrm>
              <a:blipFill rotWithShape="1">
                <a:blip r:embed="rId2"/>
                <a:stretch>
                  <a:fillRect l="-1778" t="-1326" r="-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0262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838200"/>
                <a:ext cx="8991600" cy="5287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−13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−7   </m:t>
                    </m:r>
                  </m:oMath>
                </a14:m>
                <a:r>
                  <a:rPr lang="en-US" dirty="0" smtClean="0"/>
                  <a:t>(I am looking for factors of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2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(            ) (           ) and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7</a:t>
                </a:r>
                <a:r>
                  <a:rPr lang="en-US" dirty="0" smtClean="0"/>
                  <a:t> that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subtract</a:t>
                </a:r>
                <a:r>
                  <a:rPr lang="en-US" dirty="0" smtClean="0"/>
                  <a:t> to  be -13)</a:t>
                </a:r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838200"/>
                <a:ext cx="8991600" cy="5287963"/>
              </a:xfrm>
              <a:blipFill rotWithShape="1">
                <a:blip r:embed="rId2"/>
                <a:stretch>
                  <a:fillRect l="-1695" t="-1384" r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3058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599"/>
          </a:xfrm>
        </p:spPr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8.7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Common Core</a:t>
            </a:r>
            <a:r>
              <a:rPr lang="en-US" b="1" dirty="0" smtClean="0">
                <a:solidFill>
                  <a:schemeClr val="tx1"/>
                </a:solidFill>
              </a:rPr>
              <a:t> – A.SSE.1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b="1" dirty="0" smtClean="0">
                <a:solidFill>
                  <a:schemeClr val="tx1"/>
                </a:solidFill>
              </a:rPr>
              <a:t>a, A.SSE.1.b &amp; A.SSE.2</a:t>
            </a:r>
            <a:r>
              <a:rPr lang="en-US" dirty="0" smtClean="0">
                <a:solidFill>
                  <a:schemeClr val="tx1"/>
                </a:solidFill>
              </a:rPr>
              <a:t>   Interpret parts of an expression, such as terms, factors, and coefficients.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Objective</a:t>
            </a:r>
            <a:r>
              <a:rPr lang="en-US" dirty="0" smtClean="0">
                <a:solidFill>
                  <a:schemeClr val="tx1"/>
                </a:solidFill>
              </a:rPr>
              <a:t> – To factor perfect-square trinomials and the differences of two squares.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97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599"/>
          </a:xfrm>
        </p:spPr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8.1 Notes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57200" y="1066800"/>
                <a:ext cx="8229600" cy="5486400"/>
              </a:xfrm>
            </p:spPr>
            <p:txBody>
              <a:bodyPr/>
              <a:lstStyle/>
              <a:p>
                <a:pPr algn="l"/>
                <a:r>
                  <a:rPr lang="en-US" u="sng" dirty="0" smtClean="0">
                    <a:solidFill>
                      <a:srgbClr val="FF0000"/>
                    </a:solidFill>
                  </a:rPr>
                  <a:t>Adding and Subtracting Polynomials</a:t>
                </a:r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To find the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Degree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of the polynomial</a:t>
                </a: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		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  	</a:t>
                </a:r>
                <a:r>
                  <a:rPr lang="en-US" u="sng" dirty="0" smtClean="0">
                    <a:solidFill>
                      <a:schemeClr val="tx1"/>
                    </a:solidFill>
                  </a:rPr>
                  <a:t>Degree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	</a:t>
                </a:r>
                <a:r>
                  <a:rPr lang="en-US" u="sng" dirty="0" smtClean="0">
                    <a:solidFill>
                      <a:schemeClr val="tx1"/>
                    </a:solidFill>
                  </a:rPr>
                  <a:t>Name</a:t>
                </a:r>
                <a:endParaRPr lang="en-US" u="sng" dirty="0">
                  <a:solidFill>
                    <a:schemeClr val="tx1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</a:rPr>
                  <a:t>	7 		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     0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		Constant</a:t>
                </a: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</a:rPr>
                  <a:t>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	   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1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		Linear</a:t>
                </a: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    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 −7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	   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		Quadratic</a:t>
                </a:r>
              </a:p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+ 2</m:t>
                        </m:r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- 1	   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3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		Cubic</a:t>
                </a:r>
              </a:p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+ 2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-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1	   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4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	Quartic</a:t>
                </a:r>
              </a:p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5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+ 2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- 1	   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5</a:t>
                </a:r>
                <a:r>
                  <a:rPr lang="en-US" dirty="0">
                    <a:solidFill>
                      <a:srgbClr val="0070C0"/>
                    </a:solidFill>
                  </a:rPr>
                  <a:t>	</a:t>
                </a:r>
                <a:r>
                  <a:rPr lang="en-US" dirty="0">
                    <a:solidFill>
                      <a:schemeClr val="tx1"/>
                    </a:solidFill>
                  </a:rPr>
                  <a:t>	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5</a:t>
                </a:r>
                <a:r>
                  <a:rPr lang="en-US" baseline="30000" dirty="0" smtClean="0">
                    <a:solidFill>
                      <a:schemeClr val="tx1"/>
                    </a:solidFill>
                  </a:rPr>
                  <a:t>th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>
                    <a:solidFill>
                      <a:schemeClr val="tx1"/>
                    </a:solidFill>
                  </a:rPr>
                  <a:t>Degree</a:t>
                </a: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  <a:p>
                <a:pPr algn="l"/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57200" y="1066800"/>
                <a:ext cx="8229600" cy="5486400"/>
              </a:xfrm>
              <a:blipFill rotWithShape="1">
                <a:blip r:embed="rId2"/>
                <a:stretch>
                  <a:fillRect l="-1852" t="-1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9968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8.7 Notes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>
                    <a:solidFill>
                      <a:srgbClr val="FF0000"/>
                    </a:solidFill>
                  </a:rPr>
                  <a:t>Perfect Square Trinomials</a:t>
                </a:r>
              </a:p>
              <a:p>
                <a:pPr marL="0" indent="0">
                  <a:buNone/>
                </a:pPr>
                <a:endParaRPr lang="en-US" u="sng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a</m:t>
                        </m:r>
                      </m:e>
                      <m:sup>
                        <m: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+ 2ab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= (a + b)(a + b) 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a</m:t>
                        </m:r>
                      </m:e>
                      <m:sup>
                        <m: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- 2ab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= (a - b)(a - b) 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25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-  60x  + 36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219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>
                    <a:solidFill>
                      <a:srgbClr val="FF0000"/>
                    </a:solidFill>
                  </a:rPr>
                  <a:t>Difference of Two Squares</a:t>
                </a:r>
              </a:p>
              <a:p>
                <a:pPr marL="0" indent="0">
                  <a:buNone/>
                </a:pPr>
                <a:endParaRPr lang="en-US" u="sng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a</m:t>
                        </m:r>
                      </m:e>
                      <m:sup>
                        <m:r>
                          <a:rPr lang="en-US" b="0" i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-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 = (a + b)(a - b)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16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- 49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  <a:blipFill rotWithShape="1">
                <a:blip r:embed="rId2"/>
                <a:stretch>
                  <a:fillRect l="-1852" t="-1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9642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599"/>
          </a:xfrm>
        </p:spPr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8.8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Common Core</a:t>
            </a:r>
            <a:r>
              <a:rPr lang="en-US" b="1" dirty="0" smtClean="0">
                <a:solidFill>
                  <a:schemeClr val="tx1"/>
                </a:solidFill>
              </a:rPr>
              <a:t> – A.SSE.1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b="1" dirty="0" smtClean="0">
                <a:solidFill>
                  <a:schemeClr val="tx1"/>
                </a:solidFill>
              </a:rPr>
              <a:t>a, A.SSE.1.b &amp; A.SSE.2</a:t>
            </a:r>
            <a:r>
              <a:rPr lang="en-US" dirty="0" smtClean="0">
                <a:solidFill>
                  <a:schemeClr val="tx1"/>
                </a:solidFill>
              </a:rPr>
              <a:t>   Interpret parts of an expression, such as terms, factors, and coefficients.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Objective</a:t>
            </a:r>
            <a:r>
              <a:rPr lang="en-US" dirty="0" smtClean="0">
                <a:solidFill>
                  <a:schemeClr val="tx1"/>
                </a:solidFill>
              </a:rPr>
              <a:t> – To factor higher-degree polynomials by grouping.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64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smtClean="0"/>
              <a:t> 8.8 Notes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>
                    <a:solidFill>
                      <a:srgbClr val="FF0000"/>
                    </a:solidFill>
                  </a:rPr>
                  <a:t>Factor by Grouping</a:t>
                </a:r>
              </a:p>
              <a:p>
                <a:pPr marL="0" indent="0">
                  <a:buNone/>
                </a:pPr>
                <a:endParaRPr lang="en-US" u="sng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- </a:t>
                </a:r>
                <a:r>
                  <a:rPr lang="en-US" dirty="0" smtClean="0"/>
                  <a:t>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smtClean="0">
                    <a:solidFill>
                      <a:schemeClr val="tx1"/>
                    </a:solidFill>
                  </a:rPr>
                  <a:t>+ 2x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- 8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4754563"/>
              </a:xfrm>
              <a:blipFill rotWithShape="1">
                <a:blip r:embed="rId2"/>
                <a:stretch>
                  <a:fillRect l="-1852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679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>
                    <a:solidFill>
                      <a:srgbClr val="FF0000"/>
                    </a:solidFill>
                  </a:rPr>
                  <a:t>Factoring a Polynomial Completely</a:t>
                </a:r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</a:rPr>
                  <a:t>Factor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−8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/>
                  <a:t>12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-24x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5592763"/>
              </a:xfrm>
              <a:blipFill rotWithShape="1">
                <a:blip r:embed="rId2"/>
                <a:stretch>
                  <a:fillRect l="-1852" t="-1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48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304800"/>
                <a:ext cx="8382000" cy="6248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To name the polynomial by the number of </a:t>
                </a:r>
                <a:r>
                  <a:rPr lang="en-US" b="1" dirty="0" smtClean="0"/>
                  <a:t>Terms</a:t>
                </a:r>
                <a:endParaRPr lang="en-US" dirty="0" smtClean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     	</a:t>
                </a:r>
                <a:r>
                  <a:rPr lang="en-US" dirty="0" smtClean="0"/>
                  <a:t>	</a:t>
                </a:r>
                <a:r>
                  <a:rPr lang="en-US" u="sng" dirty="0" smtClean="0"/>
                  <a:t>Terms</a:t>
                </a:r>
                <a:r>
                  <a:rPr lang="en-US" dirty="0" smtClean="0"/>
                  <a:t>  </a:t>
                </a:r>
                <a:r>
                  <a:rPr lang="en-US" dirty="0"/>
                  <a:t>	</a:t>
                </a:r>
                <a:r>
                  <a:rPr lang="en-US" u="sng" dirty="0" smtClean="0"/>
                  <a:t>Name</a:t>
                </a:r>
                <a:endParaRPr lang="en-US" u="sng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7x </a:t>
                </a:r>
                <a:r>
                  <a:rPr lang="en-US" dirty="0"/>
                  <a:t>		</a:t>
                </a:r>
                <a:r>
                  <a:rPr lang="en-US" dirty="0">
                    <a:solidFill>
                      <a:srgbClr val="0070C0"/>
                    </a:solidFill>
                  </a:rPr>
                  <a:t> 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	  1</a:t>
                </a:r>
                <a:r>
                  <a:rPr lang="en-US" dirty="0"/>
                  <a:t>		</a:t>
                </a:r>
                <a:r>
                  <a:rPr lang="en-US" dirty="0" smtClean="0"/>
                  <a:t>Monomial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8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+6</m:t>
                    </m:r>
                  </m:oMath>
                </a14:m>
                <a:r>
                  <a:rPr lang="en-US" dirty="0"/>
                  <a:t>		     </a:t>
                </a:r>
                <a:r>
                  <a:rPr lang="en-US" dirty="0" smtClean="0"/>
                  <a:t>	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2</a:t>
                </a:r>
                <a:r>
                  <a:rPr lang="en-US" dirty="0"/>
                  <a:t>		</a:t>
                </a:r>
                <a:r>
                  <a:rPr lang="en-US" dirty="0" smtClean="0"/>
                  <a:t>Binomial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dirty="0"/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−7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en-US" dirty="0"/>
                  <a:t>	     </a:t>
                </a:r>
                <a:r>
                  <a:rPr lang="en-US" dirty="0" smtClean="0"/>
                  <a:t>	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3</a:t>
                </a:r>
                <a:r>
                  <a:rPr lang="en-US" dirty="0"/>
                  <a:t>		</a:t>
                </a:r>
                <a:r>
                  <a:rPr lang="en-US" dirty="0" smtClean="0"/>
                  <a:t>Trinomial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+ 2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+ x  -  1    	 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4</a:t>
                </a:r>
                <a:r>
                  <a:rPr lang="en-US" dirty="0"/>
                  <a:t>		</a:t>
                </a:r>
                <a:r>
                  <a:rPr lang="en-US" dirty="0" smtClean="0"/>
                  <a:t>Polynomial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304800"/>
                <a:ext cx="8382000" cy="6248400"/>
              </a:xfrm>
              <a:blipFill rotWithShape="1">
                <a:blip r:embed="rId2"/>
                <a:stretch>
                  <a:fillRect l="-1818" t="-1268" r="-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457200" y="4343400"/>
            <a:ext cx="4572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6000" y="4343400"/>
            <a:ext cx="4572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447800" y="4343400"/>
            <a:ext cx="4572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71800" y="4343400"/>
            <a:ext cx="4572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800" y="3733800"/>
            <a:ext cx="4572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28800" y="3733800"/>
            <a:ext cx="4572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743200" y="3733800"/>
            <a:ext cx="4572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143000" y="3124200"/>
            <a:ext cx="4572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981200" y="3124200"/>
            <a:ext cx="4572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47800" y="2514600"/>
            <a:ext cx="4572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394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04800"/>
                <a:ext cx="8229600" cy="6248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Standard Form for a Polynomial</a:t>
                </a:r>
                <a:r>
                  <a:rPr lang="en-US" dirty="0" smtClean="0"/>
                  <a:t> – you go from the highest power to the lowest power</a:t>
                </a:r>
              </a:p>
              <a:p>
                <a:pPr marL="0" indent="0">
                  <a:buNone/>
                </a:pPr>
                <a:endParaRPr lang="en-US" u="sng" dirty="0"/>
              </a:p>
              <a:p>
                <a:pPr marL="0" indent="0">
                  <a:buNone/>
                </a:pPr>
                <a:r>
                  <a:rPr lang="en-US" u="sng" dirty="0" smtClean="0"/>
                  <a:t>To Add or Subtract a Polynomial</a:t>
                </a:r>
                <a:r>
                  <a:rPr lang="en-US" dirty="0" smtClean="0"/>
                  <a:t> – they have to have the same power to put them together</a:t>
                </a:r>
              </a:p>
              <a:p>
                <a:pPr marL="0" indent="0">
                  <a:buNone/>
                </a:pPr>
                <a:endParaRPr lang="en-US" u="sng" dirty="0" smtClean="0"/>
              </a:p>
              <a:p>
                <a:pPr marL="0" indent="0">
                  <a:buNone/>
                </a:pPr>
                <a:r>
                  <a:rPr lang="en-US" dirty="0" smtClean="0"/>
                  <a:t>Ex.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− 7</m:t>
                        </m:r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+ 2x – 4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 </a:t>
                </a:r>
                <a:r>
                  <a:rPr lang="en-US" dirty="0" smtClean="0"/>
                  <a:t>9x </a:t>
                </a:r>
                <a:r>
                  <a:rPr lang="en-US" dirty="0"/>
                  <a:t>– </a:t>
                </a:r>
                <a:r>
                  <a:rPr lang="en-US" dirty="0" smtClean="0"/>
                  <a:t>11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13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− </m:t>
                        </m:r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+ </a:t>
                </a:r>
                <a:r>
                  <a:rPr lang="en-US" dirty="0" smtClean="0"/>
                  <a:t>11x </a:t>
                </a:r>
                <a:r>
                  <a:rPr lang="en-US" dirty="0"/>
                  <a:t>– 8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04800"/>
                <a:ext cx="8229600" cy="6248400"/>
              </a:xfrm>
              <a:blipFill rotWithShape="1">
                <a:blip r:embed="rId2"/>
                <a:stretch>
                  <a:fillRect l="-1852" t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1295400" y="4114800"/>
            <a:ext cx="4572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24400" y="4114800"/>
            <a:ext cx="4572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438400" y="4114800"/>
            <a:ext cx="457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76600" y="4114800"/>
            <a:ext cx="4572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438400" y="4191000"/>
            <a:ext cx="457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4191000"/>
            <a:ext cx="457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67400" y="4114800"/>
            <a:ext cx="457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76600" y="4191000"/>
            <a:ext cx="4572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76600" y="4267200"/>
            <a:ext cx="4572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81800" y="4191000"/>
            <a:ext cx="4572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81800" y="4114800"/>
            <a:ext cx="4572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81800" y="4267200"/>
            <a:ext cx="457200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81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599"/>
          </a:xfrm>
        </p:spPr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8.2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Common Core</a:t>
            </a:r>
            <a:r>
              <a:rPr lang="en-US" b="1" dirty="0" smtClean="0">
                <a:solidFill>
                  <a:schemeClr val="tx1"/>
                </a:solidFill>
              </a:rPr>
              <a:t> – A.APR.1</a:t>
            </a:r>
            <a:r>
              <a:rPr lang="en-US" dirty="0" smtClean="0">
                <a:solidFill>
                  <a:schemeClr val="tx1"/>
                </a:solidFill>
              </a:rPr>
              <a:t>  Understand that polynomials form a system analogous to the integers, namely, they are closed under the operations of addition, subtraction, and multiplication; add, subtract, and multiply polynomials.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Objective</a:t>
            </a:r>
            <a:r>
              <a:rPr lang="en-US" dirty="0" smtClean="0">
                <a:solidFill>
                  <a:schemeClr val="tx1"/>
                </a:solidFill>
              </a:rPr>
              <a:t> – To multiply a monomial by a polynomial.  To factor a monomial from a polynomial.</a:t>
            </a:r>
            <a:endParaRPr lang="en-US" b="1" u="sng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33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8.2 Notes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5334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u="sng" dirty="0" smtClean="0"/>
                  <a:t>Simplify</a:t>
                </a:r>
                <a:r>
                  <a:rPr lang="en-US" dirty="0" smtClean="0"/>
                  <a:t>	  8x (4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- 5x + 2)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u="sng" dirty="0" smtClean="0"/>
                  <a:t>Find the Greatest Common Factor (GCF)</a:t>
                </a:r>
                <a:endParaRPr lang="en-US" dirty="0" smtClean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latin typeface="Cambria Math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a:rPr lang="en-US" b="0" i="0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latin typeface="Cambria Math"/>
                            </a:rPr>
                            <m:t> −24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a:rPr lang="en-US" b="0" i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latin typeface="Cambria Math"/>
                            </a:rPr>
                            <m:t>+ 12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a:rPr lang="en-US" b="0" i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u="sng" dirty="0" smtClean="0"/>
                  <a:t>Factor the polynomial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>
                              <a:latin typeface="Cambria Math"/>
                            </a:rPr>
                            <m:t>4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a:rPr lang="en-US">
                              <a:latin typeface="Cambria Math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>
                              <a:latin typeface="Cambria Math"/>
                            </a:rPr>
                            <m:t> −24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a:rPr lang="en-US">
                              <a:latin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>
                              <a:latin typeface="Cambria Math"/>
                            </a:rPr>
                            <m:t>+ 12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x</m:t>
                          </m:r>
                        </m:e>
                        <m:sup>
                          <m:r>
                            <a:rPr lang="en-US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5334000"/>
              </a:xfrm>
              <a:blipFill rotWithShape="1">
                <a:blip r:embed="rId2"/>
                <a:stretch>
                  <a:fillRect l="-1852" t="-13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9264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599"/>
          </a:xfrm>
        </p:spPr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8.3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Common Core</a:t>
            </a:r>
            <a:r>
              <a:rPr lang="en-US" b="1" dirty="0" smtClean="0">
                <a:solidFill>
                  <a:schemeClr val="tx1"/>
                </a:solidFill>
              </a:rPr>
              <a:t> – A.APR.1</a:t>
            </a:r>
            <a:r>
              <a:rPr lang="en-US" dirty="0" smtClean="0">
                <a:solidFill>
                  <a:schemeClr val="tx1"/>
                </a:solidFill>
              </a:rPr>
              <a:t>  Understand that polynomials form a system analogous to the integers, namely, they are closed under the operations of addition, subtraction, and multiplication; add, subtract, and multiply polynomials.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Objective</a:t>
            </a:r>
            <a:r>
              <a:rPr lang="en-US" dirty="0" smtClean="0">
                <a:solidFill>
                  <a:schemeClr val="tx1"/>
                </a:solidFill>
              </a:rPr>
              <a:t> – To multiply two binomials or a binomial by a trinomial.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05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Ch</a:t>
            </a:r>
            <a:r>
              <a:rPr lang="en-US" u="sng" dirty="0" smtClean="0"/>
              <a:t> 8.3 Notes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Multiplying Polynomials</a:t>
            </a:r>
          </a:p>
          <a:p>
            <a:pPr marL="0" indent="0">
              <a:buNone/>
            </a:pPr>
            <a:endParaRPr lang="en-US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Ex.  (2x – 6) (3x + 7) by foiling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Ex.  </a:t>
            </a:r>
            <a:r>
              <a:rPr lang="en-US" dirty="0" smtClean="0"/>
              <a:t>(4x + </a:t>
            </a:r>
            <a:r>
              <a:rPr lang="en-US" dirty="0"/>
              <a:t>6) </a:t>
            </a:r>
            <a:r>
              <a:rPr lang="en-US" dirty="0" smtClean="0"/>
              <a:t>(2x </a:t>
            </a:r>
            <a:r>
              <a:rPr lang="en-US" dirty="0"/>
              <a:t>+ </a:t>
            </a:r>
            <a:r>
              <a:rPr lang="en-US" dirty="0" smtClean="0"/>
              <a:t>5)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10200" y="4495800"/>
            <a:ext cx="2209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6515100" y="4495800"/>
            <a:ext cx="0" cy="152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1"/>
            <a:endCxn id="4" idx="3"/>
          </p:cNvCxnSpPr>
          <p:nvPr/>
        </p:nvCxnSpPr>
        <p:spPr>
          <a:xfrm>
            <a:off x="5410200" y="5257800"/>
            <a:ext cx="2209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109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990599"/>
          </a:xfrm>
        </p:spPr>
        <p:txBody>
          <a:bodyPr/>
          <a:lstStyle/>
          <a:p>
            <a:r>
              <a:rPr lang="en-US" u="sng" dirty="0" smtClean="0"/>
              <a:t>Chapter </a:t>
            </a:r>
            <a:r>
              <a:rPr lang="en-US" u="sng" dirty="0" smtClean="0"/>
              <a:t>8.4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Common Core</a:t>
            </a:r>
            <a:r>
              <a:rPr lang="en-US" b="1" dirty="0" smtClean="0">
                <a:solidFill>
                  <a:schemeClr val="tx1"/>
                </a:solidFill>
              </a:rPr>
              <a:t> – A.APR.1</a:t>
            </a:r>
            <a:r>
              <a:rPr lang="en-US" dirty="0" smtClean="0">
                <a:solidFill>
                  <a:schemeClr val="tx1"/>
                </a:solidFill>
              </a:rPr>
              <a:t>  Understand that polynomials form a system analogous to the integers, namely, they are closed under the operations of addition, subtraction, and multiplication; add, subtract, and multiply polynomials.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u="sng" dirty="0" smtClean="0">
                <a:solidFill>
                  <a:schemeClr val="tx1"/>
                </a:solidFill>
              </a:rPr>
              <a:t>Objective</a:t>
            </a:r>
            <a:r>
              <a:rPr lang="en-US" dirty="0" smtClean="0">
                <a:solidFill>
                  <a:schemeClr val="tx1"/>
                </a:solidFill>
              </a:rPr>
              <a:t> – To find the square of a binomial and to find the product of a sum and difference.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149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973</Words>
  <Application>Microsoft Office PowerPoint</Application>
  <PresentationFormat>On-screen Show (4:3)</PresentationFormat>
  <Paragraphs>125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Chapter 8.1</vt:lpstr>
      <vt:lpstr>Ch 8.1 Notes</vt:lpstr>
      <vt:lpstr>PowerPoint Presentation</vt:lpstr>
      <vt:lpstr>PowerPoint Presentation</vt:lpstr>
      <vt:lpstr>Chapter 8.2</vt:lpstr>
      <vt:lpstr>Ch 8.2 Notes</vt:lpstr>
      <vt:lpstr>Chapter 8.3</vt:lpstr>
      <vt:lpstr>Ch 8.3 Notes</vt:lpstr>
      <vt:lpstr>Chapter 8.4</vt:lpstr>
      <vt:lpstr>Ch 8.4 Notes</vt:lpstr>
      <vt:lpstr>Chapter 8.5</vt:lpstr>
      <vt:lpstr>Ch 8.5 Notes</vt:lpstr>
      <vt:lpstr>PowerPoint Presentation</vt:lpstr>
      <vt:lpstr>Chapter 8.6</vt:lpstr>
      <vt:lpstr>Ch 8.6 Notes</vt:lpstr>
      <vt:lpstr>PowerPoint Presentation</vt:lpstr>
      <vt:lpstr>PowerPoint Presentation</vt:lpstr>
      <vt:lpstr>PowerPoint Presentation</vt:lpstr>
      <vt:lpstr>Chapter 8.7</vt:lpstr>
      <vt:lpstr>Ch 8.7 Notes</vt:lpstr>
      <vt:lpstr>PowerPoint Presentation</vt:lpstr>
      <vt:lpstr>Chapter 8.8</vt:lpstr>
      <vt:lpstr>Ch 8.8 Notes</vt:lpstr>
      <vt:lpstr>PowerPoint Presentation</vt:lpstr>
    </vt:vector>
  </TitlesOfParts>
  <Company>Illini West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8.1</dc:title>
  <dc:creator>morrison.sandra</dc:creator>
  <cp:lastModifiedBy>morrison.sandra</cp:lastModifiedBy>
  <cp:revision>54</cp:revision>
  <cp:lastPrinted>2013-12-19T20:22:42Z</cp:lastPrinted>
  <dcterms:created xsi:type="dcterms:W3CDTF">2013-12-19T19:43:48Z</dcterms:created>
  <dcterms:modified xsi:type="dcterms:W3CDTF">2014-07-18T23:52:20Z</dcterms:modified>
</cp:coreProperties>
</file>