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7" r:id="rId5"/>
    <p:sldId id="258" r:id="rId6"/>
    <p:sldId id="268" r:id="rId7"/>
    <p:sldId id="262" r:id="rId8"/>
    <p:sldId id="263" r:id="rId9"/>
    <p:sldId id="259" r:id="rId10"/>
    <p:sldId id="269" r:id="rId11"/>
    <p:sldId id="264" r:id="rId12"/>
    <p:sldId id="265" r:id="rId13"/>
    <p:sldId id="260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5CA3-AB03-4E0D-86BD-8622B9A4B53E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42D6-71EE-4304-BD4E-45E2FB745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14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5CA3-AB03-4E0D-86BD-8622B9A4B53E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42D6-71EE-4304-BD4E-45E2FB745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1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5CA3-AB03-4E0D-86BD-8622B9A4B53E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42D6-71EE-4304-BD4E-45E2FB745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5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5CA3-AB03-4E0D-86BD-8622B9A4B53E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42D6-71EE-4304-BD4E-45E2FB745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0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5CA3-AB03-4E0D-86BD-8622B9A4B53E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42D6-71EE-4304-BD4E-45E2FB745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5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5CA3-AB03-4E0D-86BD-8622B9A4B53E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42D6-71EE-4304-BD4E-45E2FB745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6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5CA3-AB03-4E0D-86BD-8622B9A4B53E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42D6-71EE-4304-BD4E-45E2FB745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69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5CA3-AB03-4E0D-86BD-8622B9A4B53E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42D6-71EE-4304-BD4E-45E2FB745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10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5CA3-AB03-4E0D-86BD-8622B9A4B53E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42D6-71EE-4304-BD4E-45E2FB745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11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5CA3-AB03-4E0D-86BD-8622B9A4B53E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42D6-71EE-4304-BD4E-45E2FB745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5CA3-AB03-4E0D-86BD-8622B9A4B53E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42D6-71EE-4304-BD4E-45E2FB745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4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85CA3-AB03-4E0D-86BD-8622B9A4B53E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C42D6-71EE-4304-BD4E-45E2FB745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08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219199"/>
          </a:xfrm>
        </p:spPr>
        <p:txBody>
          <a:bodyPr/>
          <a:lstStyle/>
          <a:p>
            <a:r>
              <a:rPr lang="en-US" u="sng" dirty="0" smtClean="0"/>
              <a:t>Chapter 6.1 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686800" cy="4953000"/>
          </a:xfrm>
        </p:spPr>
        <p:txBody>
          <a:bodyPr>
            <a:normAutofit/>
          </a:bodyPr>
          <a:lstStyle/>
          <a:p>
            <a:pPr algn="l"/>
            <a:r>
              <a:rPr lang="en-US" b="1" u="sng" dirty="0" smtClean="0">
                <a:solidFill>
                  <a:schemeClr val="tx1"/>
                </a:solidFill>
              </a:rPr>
              <a:t>Common Core</a:t>
            </a:r>
            <a:r>
              <a:rPr lang="en-US" b="1" dirty="0" smtClean="0">
                <a:solidFill>
                  <a:schemeClr val="tx1"/>
                </a:solidFill>
              </a:rPr>
              <a:t> – A.REI.6</a:t>
            </a:r>
            <a:r>
              <a:rPr lang="en-US" dirty="0" smtClean="0">
                <a:solidFill>
                  <a:schemeClr val="tx1"/>
                </a:solidFill>
              </a:rPr>
              <a:t>  Solve systems of linear equations exactly and approximately, focusing on pairs of liner equations in two variables.</a:t>
            </a:r>
          </a:p>
          <a:p>
            <a:pPr algn="l"/>
            <a:endParaRPr lang="en-US" b="1" u="sng" dirty="0">
              <a:solidFill>
                <a:schemeClr val="tx1"/>
              </a:solidFill>
            </a:endParaRPr>
          </a:p>
          <a:p>
            <a:pPr algn="l"/>
            <a:r>
              <a:rPr lang="en-US" b="1" u="sng" dirty="0" smtClean="0">
                <a:solidFill>
                  <a:schemeClr val="tx1"/>
                </a:solidFill>
              </a:rPr>
              <a:t>Objectives</a:t>
            </a:r>
            <a:r>
              <a:rPr lang="en-US" dirty="0" smtClean="0">
                <a:solidFill>
                  <a:schemeClr val="tx1"/>
                </a:solidFill>
              </a:rPr>
              <a:t> – To solve systems of equations by graphing.  To analyze special systems.</a:t>
            </a:r>
            <a:endParaRPr lang="en-US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863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u="sng" dirty="0" err="1" smtClean="0"/>
              <a:t>Ch</a:t>
            </a:r>
            <a:r>
              <a:rPr lang="en-US" u="sng" dirty="0" smtClean="0"/>
              <a:t> 6.4 Notes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Applications of Linear Systems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Finding a Break Even Point</a:t>
            </a:r>
          </a:p>
          <a:p>
            <a:pPr marL="0" indent="0">
              <a:buNone/>
            </a:pPr>
            <a:r>
              <a:rPr lang="en-US" sz="2800" dirty="0" smtClean="0"/>
              <a:t>A Fashion designer makes and sells hats.  The material for each hat costs $5.50.  The hats sell for $12.50.  The designer spends $1400 on advertising.  How many hats must the designer sell to break even?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7429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Identifying Constraints and Viable Solutions</a:t>
            </a: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The local zoo is filling two water tanks for the elephant exhibit.  One water tank contains 50 gal. of water and is filled at a constant rate of 10 gal/h.  The second water tank contains 29 gal of water and is filled at a constant rate of 3 gal/h.  When will the two tanks have the same amount of water?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8891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Solving a Wind or Current Problem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Plane A flies from Charlotte, North Carolina, to Los Angeles, California at a rate of 495 mi/h with a </a:t>
            </a:r>
            <a:r>
              <a:rPr lang="en-US" sz="2800" u="sng" dirty="0" smtClean="0"/>
              <a:t> </a:t>
            </a:r>
            <a:r>
              <a:rPr lang="en-US" sz="2800" u="sng" dirty="0" smtClean="0">
                <a:solidFill>
                  <a:srgbClr val="00B0F0"/>
                </a:solidFill>
              </a:rPr>
              <a:t>headwind</a:t>
            </a:r>
            <a:r>
              <a:rPr lang="en-US" sz="2800" dirty="0" smtClean="0"/>
              <a:t>.  At the same time, Plane B flies form Los Angeles to Charlotte at a rate of 550 mi/h with a </a:t>
            </a:r>
            <a:r>
              <a:rPr lang="en-US" sz="2800" u="sng" dirty="0" smtClean="0">
                <a:solidFill>
                  <a:srgbClr val="00B0F0"/>
                </a:solidFill>
              </a:rPr>
              <a:t>tailwind</a:t>
            </a:r>
            <a:r>
              <a:rPr lang="en-US" sz="2800" dirty="0" smtClean="0"/>
              <a:t>.  The air speed of each plane is the same.  The ground speeds are shown below.  What is the air speed?  What is the wind speed?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163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Chapter 6.5  and 6.6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Common Core</a:t>
            </a:r>
            <a:r>
              <a:rPr lang="en-US" b="1" dirty="0"/>
              <a:t> – </a:t>
            </a:r>
            <a:r>
              <a:rPr lang="en-US" b="1" dirty="0" smtClean="0"/>
              <a:t>A.REI.12 &amp; A.CED.3</a:t>
            </a:r>
            <a:r>
              <a:rPr lang="en-US" dirty="0" smtClean="0"/>
              <a:t>  Graph the solutions to a linear inequality in two variables as a half-plane.</a:t>
            </a:r>
          </a:p>
          <a:p>
            <a:endParaRPr lang="en-US" b="1" u="sng" dirty="0"/>
          </a:p>
          <a:p>
            <a:pPr marL="0" indent="0">
              <a:buNone/>
            </a:pPr>
            <a:r>
              <a:rPr lang="en-US" b="1" u="sng" dirty="0"/>
              <a:t>Objectives</a:t>
            </a:r>
            <a:r>
              <a:rPr lang="en-US" dirty="0"/>
              <a:t> – To </a:t>
            </a:r>
            <a:r>
              <a:rPr lang="en-US" dirty="0" smtClean="0"/>
              <a:t>graph linear inequalities in two variables.  To use linear inequalities when modeling real-world situations.  To solve systems of linear inequalities by graphing.  To model real-world situations using systems of linear inequalities.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203121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err="1" smtClean="0"/>
              <a:t>Ch</a:t>
            </a:r>
            <a:r>
              <a:rPr lang="en-US" u="sng" dirty="0" smtClean="0"/>
              <a:t> </a:t>
            </a:r>
            <a:r>
              <a:rPr lang="en-US" u="sng" dirty="0" smtClean="0"/>
              <a:t>6.5  and </a:t>
            </a:r>
            <a:r>
              <a:rPr lang="en-US" u="sng" dirty="0" smtClean="0"/>
              <a:t>6.6 Notes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Graphing Linear Inequalities</a:t>
            </a:r>
          </a:p>
          <a:p>
            <a:pPr marL="0" indent="0">
              <a:buNone/>
            </a:pPr>
            <a:endParaRPr lang="en-US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1) Graph the lines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	&lt; or &gt;    use a dotted line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u="sng" dirty="0" smtClean="0">
                <a:solidFill>
                  <a:srgbClr val="0070C0"/>
                </a:solidFill>
              </a:rPr>
              <a:t>&lt;</a:t>
            </a:r>
            <a:r>
              <a:rPr lang="en-US" dirty="0" smtClean="0">
                <a:solidFill>
                  <a:srgbClr val="0070C0"/>
                </a:solidFill>
              </a:rPr>
              <a:t> or </a:t>
            </a:r>
            <a:r>
              <a:rPr lang="en-US" u="sng" dirty="0" smtClean="0">
                <a:solidFill>
                  <a:srgbClr val="0070C0"/>
                </a:solidFill>
              </a:rPr>
              <a:t>&gt;</a:t>
            </a:r>
            <a:r>
              <a:rPr lang="en-US" dirty="0" smtClean="0">
                <a:solidFill>
                  <a:srgbClr val="0070C0"/>
                </a:solidFill>
              </a:rPr>
              <a:t>    use a solid line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2) Shade above or below, or left or right of the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 line by picking a point and seeing if it works</a:t>
            </a:r>
          </a:p>
          <a:p>
            <a:pPr marL="0" indent="0">
              <a:buNone/>
            </a:pPr>
            <a:r>
              <a:rPr lang="en-US">
                <a:solidFill>
                  <a:srgbClr val="0070C0"/>
                </a:solidFill>
              </a:rPr>
              <a:t> </a:t>
            </a:r>
            <a:r>
              <a:rPr lang="en-US" smtClean="0">
                <a:solidFill>
                  <a:srgbClr val="0070C0"/>
                </a:solidFill>
              </a:rPr>
              <a:t>    </a:t>
            </a:r>
            <a:r>
              <a:rPr lang="en-US" dirty="0" smtClean="0">
                <a:solidFill>
                  <a:srgbClr val="0070C0"/>
                </a:solidFill>
              </a:rPr>
              <a:t>in the inequality.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4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219199"/>
          </a:xfrm>
        </p:spPr>
        <p:txBody>
          <a:bodyPr/>
          <a:lstStyle/>
          <a:p>
            <a:r>
              <a:rPr lang="en-US" u="sng" dirty="0" err="1" smtClean="0"/>
              <a:t>Ch</a:t>
            </a:r>
            <a:r>
              <a:rPr lang="en-US" u="sng" dirty="0" smtClean="0"/>
              <a:t> 6.1 Notes 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686800" cy="4953000"/>
          </a:xfrm>
        </p:spPr>
        <p:txBody>
          <a:bodyPr>
            <a:normAutofit/>
          </a:bodyPr>
          <a:lstStyle/>
          <a:p>
            <a:pPr algn="l"/>
            <a:r>
              <a:rPr lang="en-US" u="sng" dirty="0" smtClean="0">
                <a:solidFill>
                  <a:schemeClr val="tx1"/>
                </a:solidFill>
              </a:rPr>
              <a:t>Solving two equations two unknowns by Graphing</a:t>
            </a:r>
          </a:p>
          <a:p>
            <a:pPr algn="l"/>
            <a:endParaRPr lang="en-US" u="sng" dirty="0">
              <a:solidFill>
                <a:schemeClr val="tx1"/>
              </a:solidFill>
            </a:endParaRPr>
          </a:p>
          <a:p>
            <a:pPr algn="l"/>
            <a:endParaRPr lang="en-US" u="sng" dirty="0" smtClean="0">
              <a:solidFill>
                <a:schemeClr val="tx1"/>
              </a:solidFill>
            </a:endParaRPr>
          </a:p>
          <a:p>
            <a:pPr algn="l"/>
            <a:endParaRPr lang="en-US" u="sng" dirty="0">
              <a:solidFill>
                <a:schemeClr val="tx1"/>
              </a:solidFill>
            </a:endParaRPr>
          </a:p>
          <a:p>
            <a:pPr algn="l"/>
            <a:endParaRPr lang="en-US" u="sng" dirty="0" smtClean="0">
              <a:solidFill>
                <a:schemeClr val="tx1"/>
              </a:solidFill>
            </a:endParaRPr>
          </a:p>
          <a:p>
            <a:pPr algn="l"/>
            <a:endParaRPr lang="en-US" u="sng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One Solution	Infinitely Solutions	No Solution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(They Cross)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     (Same Line)          (Parallel Lines)</a:t>
            </a:r>
          </a:p>
          <a:p>
            <a:pPr algn="l"/>
            <a:endParaRPr lang="en-US" u="sng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600200" y="2438400"/>
            <a:ext cx="0" cy="20574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7200" y="3467100"/>
            <a:ext cx="2209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629400" y="3453714"/>
            <a:ext cx="2209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657600" y="3453714"/>
            <a:ext cx="2209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696200" y="2438400"/>
            <a:ext cx="0" cy="20574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724400" y="2438400"/>
            <a:ext cx="0" cy="20574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990600" y="2819400"/>
            <a:ext cx="1143000" cy="83820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990600" y="2743200"/>
            <a:ext cx="1143000" cy="990600"/>
          </a:xfrm>
          <a:prstGeom prst="straightConnector1">
            <a:avLst/>
          </a:prstGeom>
          <a:ln w="254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088028" y="2743200"/>
            <a:ext cx="1143000" cy="990600"/>
          </a:xfrm>
          <a:prstGeom prst="straightConnector1">
            <a:avLst/>
          </a:prstGeom>
          <a:ln w="254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391400" y="2743200"/>
            <a:ext cx="1143000" cy="990600"/>
          </a:xfrm>
          <a:prstGeom prst="straightConnector1">
            <a:avLst/>
          </a:prstGeom>
          <a:ln w="254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162800" y="3124200"/>
            <a:ext cx="1143000" cy="99060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419600" y="3056237"/>
            <a:ext cx="1143000" cy="99060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012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u="sng" dirty="0" smtClean="0"/>
              <a:t>Chapter 6.2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/>
              <a:t>Common Core</a:t>
            </a:r>
            <a:r>
              <a:rPr lang="en-US" sz="3600" b="1" dirty="0"/>
              <a:t> – A.REI.6</a:t>
            </a:r>
            <a:r>
              <a:rPr lang="en-US" sz="3600" dirty="0"/>
              <a:t>  Solve systems of linear equations exactly and approximately, focusing on pairs of liner equations in two variables.</a:t>
            </a:r>
          </a:p>
          <a:p>
            <a:endParaRPr lang="en-US" sz="3600" b="1" u="sng" dirty="0"/>
          </a:p>
          <a:p>
            <a:pPr marL="0" indent="0">
              <a:buNone/>
            </a:pPr>
            <a:r>
              <a:rPr lang="en-US" sz="3600" b="1" u="sng" dirty="0"/>
              <a:t>Objectives</a:t>
            </a:r>
            <a:r>
              <a:rPr lang="en-US" sz="3600" dirty="0"/>
              <a:t> – To solve systems of equations by </a:t>
            </a:r>
            <a:r>
              <a:rPr lang="en-US" sz="3600" dirty="0" smtClean="0"/>
              <a:t>using substitution.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132476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u="sng" dirty="0" err="1" smtClean="0"/>
              <a:t>Ch</a:t>
            </a:r>
            <a:r>
              <a:rPr lang="en-US" u="sng" dirty="0" smtClean="0"/>
              <a:t> 6.2 Notes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/>
              <a:t>Solving two equations two unknowns by Substitution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	1) Take an equation and either solve for X or Y</a:t>
            </a:r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000" dirty="0" smtClean="0"/>
              <a:t>2) Plug it into the other equation and solve.</a:t>
            </a:r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000" dirty="0" smtClean="0"/>
              <a:t>3) Substitute it back into the original equation to</a:t>
            </a:r>
          </a:p>
          <a:p>
            <a:pPr marL="0" indent="0">
              <a:buNone/>
            </a:pPr>
            <a:r>
              <a:rPr lang="en-US" sz="3000" dirty="0"/>
              <a:t> </a:t>
            </a:r>
            <a:r>
              <a:rPr lang="en-US" sz="3000" dirty="0" smtClean="0"/>
              <a:t>               solve for the other variable.</a:t>
            </a:r>
          </a:p>
          <a:p>
            <a:pPr marL="0" indent="0">
              <a:buNone/>
            </a:pPr>
            <a:r>
              <a:rPr lang="en-US" sz="3000" dirty="0" smtClean="0"/>
              <a:t>Solve  y = 3x</a:t>
            </a:r>
          </a:p>
          <a:p>
            <a:pPr marL="0" indent="0">
              <a:buNone/>
            </a:pPr>
            <a:r>
              <a:rPr lang="en-US" sz="3000" dirty="0"/>
              <a:t> </a:t>
            </a:r>
            <a:r>
              <a:rPr lang="en-US" sz="3000" dirty="0" smtClean="0"/>
              <a:t>          x + y = -32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02016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u="sng" dirty="0" smtClean="0"/>
              <a:t>Chapter 6.3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Common Core</a:t>
            </a:r>
            <a:r>
              <a:rPr lang="en-US" b="1" dirty="0"/>
              <a:t> – </a:t>
            </a:r>
            <a:r>
              <a:rPr lang="en-US" b="1" dirty="0" smtClean="0"/>
              <a:t>A.REI.5 &amp; A.REI.6</a:t>
            </a:r>
            <a:r>
              <a:rPr lang="en-US" dirty="0" smtClean="0"/>
              <a:t>  Prove that, given…two equations…replacing one equation by the sum of that equation and a multiple of the other produces a system with the same solutions.</a:t>
            </a:r>
            <a:endParaRPr lang="en-US" dirty="0"/>
          </a:p>
          <a:p>
            <a:endParaRPr lang="en-US" b="1" u="sng" dirty="0"/>
          </a:p>
          <a:p>
            <a:pPr marL="0" indent="0">
              <a:buNone/>
            </a:pPr>
            <a:r>
              <a:rPr lang="en-US" b="1" u="sng" dirty="0"/>
              <a:t>Objectives</a:t>
            </a:r>
            <a:r>
              <a:rPr lang="en-US" dirty="0"/>
              <a:t> – To solve systems </a:t>
            </a:r>
            <a:r>
              <a:rPr lang="en-US" dirty="0" smtClean="0"/>
              <a:t>by adding or subtracting to eliminate a variable.</a:t>
            </a:r>
            <a:endParaRPr lang="en-US" b="1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428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u="sng" dirty="0" err="1" smtClean="0"/>
              <a:t>Ch</a:t>
            </a:r>
            <a:r>
              <a:rPr lang="en-US" u="sng" dirty="0" smtClean="0"/>
              <a:t> 6.3 Notes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 Solving two equations two unknowns by Elimination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1) Eliminate the X or Y variable by making 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them opposites of each other and then 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add the two equations up.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2) Substitute the answer into either equation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to solve for the other variable.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640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Solve  2x </a:t>
            </a:r>
            <a:r>
              <a:rPr lang="en-US" dirty="0" smtClean="0">
                <a:solidFill>
                  <a:srgbClr val="FF0000"/>
                </a:solidFill>
              </a:rPr>
              <a:t>+ 5y </a:t>
            </a:r>
            <a:r>
              <a:rPr lang="en-US" dirty="0" smtClean="0"/>
              <a:t>= 17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6x </a:t>
            </a:r>
            <a:r>
              <a:rPr lang="en-US" dirty="0" smtClean="0">
                <a:solidFill>
                  <a:srgbClr val="FF0000"/>
                </a:solidFill>
              </a:rPr>
              <a:t>– 5y </a:t>
            </a:r>
            <a:r>
              <a:rPr lang="en-US" dirty="0" smtClean="0"/>
              <a:t>= -9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Solve  5x </a:t>
            </a:r>
            <a:r>
              <a:rPr lang="en-US" dirty="0" smtClean="0">
                <a:solidFill>
                  <a:srgbClr val="FF0000"/>
                </a:solidFill>
              </a:rPr>
              <a:t>– 6y </a:t>
            </a:r>
            <a:r>
              <a:rPr lang="en-US" dirty="0" smtClean="0"/>
              <a:t>= -32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-3x </a:t>
            </a:r>
            <a:r>
              <a:rPr lang="en-US" dirty="0" smtClean="0">
                <a:solidFill>
                  <a:srgbClr val="FF0000"/>
                </a:solidFill>
              </a:rPr>
              <a:t>– 6y </a:t>
            </a:r>
            <a:r>
              <a:rPr lang="en-US" dirty="0" smtClean="0"/>
              <a:t>= -48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258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Solve  -2x + 15y = -32</a:t>
            </a:r>
          </a:p>
          <a:p>
            <a:pPr marL="0" indent="0">
              <a:buNone/>
            </a:pPr>
            <a:r>
              <a:rPr lang="en-US" dirty="0" smtClean="0"/>
              <a:t>             7x  - 5y  =  17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Solve  3x + 2y= 1</a:t>
            </a:r>
          </a:p>
          <a:p>
            <a:pPr marL="0" indent="0">
              <a:buNone/>
            </a:pPr>
            <a:r>
              <a:rPr lang="en-US" dirty="0" smtClean="0"/>
              <a:t>            4x + 3y = -2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345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u="sng" dirty="0" smtClean="0"/>
              <a:t>Chapter 6.4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u="sng" dirty="0"/>
              <a:t>Common Core</a:t>
            </a:r>
            <a:r>
              <a:rPr lang="en-US" sz="4000" b="1" dirty="0"/>
              <a:t> – A.REI.6</a:t>
            </a:r>
            <a:r>
              <a:rPr lang="en-US" sz="4000" dirty="0"/>
              <a:t>  Solve systems of linear equations exactly and approximately, focusing on pairs of liner equations in two variables.</a:t>
            </a:r>
          </a:p>
          <a:p>
            <a:endParaRPr lang="en-US" sz="4000" b="1" u="sng" dirty="0"/>
          </a:p>
          <a:p>
            <a:pPr marL="0" indent="0">
              <a:buNone/>
            </a:pPr>
            <a:r>
              <a:rPr lang="en-US" sz="4000" b="1" u="sng" dirty="0"/>
              <a:t>Objectives</a:t>
            </a:r>
            <a:r>
              <a:rPr lang="en-US" sz="4000" dirty="0"/>
              <a:t> – To </a:t>
            </a:r>
            <a:r>
              <a:rPr lang="en-US" sz="4000" dirty="0" smtClean="0"/>
              <a:t>choose the best method for solving a system of linear equations.</a:t>
            </a: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2481724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</TotalTime>
  <Words>535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Chapter 6.1 </vt:lpstr>
      <vt:lpstr>Ch 6.1 Notes </vt:lpstr>
      <vt:lpstr>Chapter 6.2</vt:lpstr>
      <vt:lpstr>Ch 6.2 Notes</vt:lpstr>
      <vt:lpstr>Chapter 6.3</vt:lpstr>
      <vt:lpstr>Ch 6.3 Notes</vt:lpstr>
      <vt:lpstr>PowerPoint Presentation</vt:lpstr>
      <vt:lpstr>PowerPoint Presentation</vt:lpstr>
      <vt:lpstr>Chapter 6.4</vt:lpstr>
      <vt:lpstr>Ch 6.4 Notes</vt:lpstr>
      <vt:lpstr>PowerPoint Presentation</vt:lpstr>
      <vt:lpstr>PowerPoint Presentation</vt:lpstr>
      <vt:lpstr>Chapter 6.5  and 6.6</vt:lpstr>
      <vt:lpstr>Ch 6.5  and 6.6 Notes</vt:lpstr>
    </vt:vector>
  </TitlesOfParts>
  <Company>Illini West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morrison.sandra</dc:creator>
  <cp:lastModifiedBy>morrison.sandra</cp:lastModifiedBy>
  <cp:revision>31</cp:revision>
  <dcterms:created xsi:type="dcterms:W3CDTF">2013-12-19T18:11:31Z</dcterms:created>
  <dcterms:modified xsi:type="dcterms:W3CDTF">2014-07-18T19:35:22Z</dcterms:modified>
</cp:coreProperties>
</file>