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417B9-8D3E-4F6A-A1CB-B3EBCE73AF94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EA8-A093-4D3A-A20D-AF3ADCC30B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914400"/>
          </a:xfrm>
        </p:spPr>
        <p:txBody>
          <a:bodyPr/>
          <a:lstStyle/>
          <a:p>
            <a:r>
              <a:rPr lang="en-US" u="sng" dirty="0" smtClean="0"/>
              <a:t>Chapter 8.1 Notes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305800" cy="5181600"/>
          </a:xfrm>
        </p:spPr>
        <p:txBody>
          <a:bodyPr/>
          <a:lstStyle/>
          <a:p>
            <a:pPr algn="l"/>
            <a:r>
              <a:rPr lang="en-US" u="sng" dirty="0" smtClean="0">
                <a:solidFill>
                  <a:schemeClr val="tx1"/>
                </a:solidFill>
              </a:rPr>
              <a:t>Ratio</a:t>
            </a:r>
            <a:r>
              <a:rPr lang="en-US" dirty="0" smtClean="0">
                <a:solidFill>
                  <a:schemeClr val="tx1"/>
                </a:solidFill>
              </a:rPr>
              <a:t> – if a and b are 2 quantities that are measured in the same units, then the ratio of a to b is a/b.  (i.e. a ratio is a fraction)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u="sng" dirty="0" smtClean="0">
                <a:solidFill>
                  <a:schemeClr val="tx1"/>
                </a:solidFill>
              </a:rPr>
              <a:t>Proportion</a:t>
            </a:r>
            <a:r>
              <a:rPr lang="en-US" dirty="0" smtClean="0">
                <a:solidFill>
                  <a:schemeClr val="tx1"/>
                </a:solidFill>
              </a:rPr>
              <a:t> – is an equation that equates 2 ratios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Means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rgbClr val="0070C0"/>
                </a:solidFill>
              </a:rPr>
              <a:t>a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c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Extremes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dirty="0" smtClean="0">
                <a:solidFill>
                  <a:srgbClr val="0070C0"/>
                </a:solidFill>
              </a:rPr>
              <a:t>d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33600" y="51054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4495800" y="5181599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 rot="19130029">
            <a:off x="3144392" y="5063535"/>
            <a:ext cx="1447800" cy="3735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2132901">
            <a:off x="3174066" y="5031612"/>
            <a:ext cx="1447800" cy="3735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u="sng" dirty="0" err="1" smtClean="0"/>
              <a:t>Thm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If				then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err="1" smtClean="0"/>
              <a:t>Thm</a:t>
            </a:r>
            <a:endParaRPr lang="en-US" u="sng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If				then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12192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410200" y="12192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447800" y="15240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10200" y="15240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447800" y="18288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410200" y="1828800"/>
            <a:ext cx="1600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1447800" y="990600"/>
            <a:ext cx="16002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5410200" y="1039090"/>
            <a:ext cx="1600200" cy="990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>
            <a:off x="1524000" y="3886200"/>
            <a:ext cx="1066800" cy="1447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5715000" y="3886200"/>
            <a:ext cx="1066800" cy="1447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4" idx="0"/>
          </p:cNvCxnSpPr>
          <p:nvPr/>
        </p:nvCxnSpPr>
        <p:spPr>
          <a:xfrm rot="16200000" flipH="1" flipV="1">
            <a:off x="990600" y="4876800"/>
            <a:ext cx="2057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 flipV="1">
            <a:off x="5181600" y="4876800"/>
            <a:ext cx="2057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u="sng" dirty="0" smtClean="0"/>
              <a:t>Chapter 8.7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Dilations</a:t>
            </a:r>
            <a:endParaRPr lang="en-US" dirty="0" smtClean="0"/>
          </a:p>
          <a:p>
            <a:pPr>
              <a:buNone/>
            </a:pPr>
            <a:endParaRPr lang="en-US" sz="1600" u="sng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1)</a:t>
            </a:r>
            <a:r>
              <a:rPr lang="en-US" b="1" dirty="0" smtClean="0"/>
              <a:t> </a:t>
            </a:r>
            <a:r>
              <a:rPr lang="en-US" sz="3000" b="1" dirty="0" smtClean="0"/>
              <a:t>reduction </a:t>
            </a:r>
            <a:r>
              <a:rPr lang="en-US" sz="3000" dirty="0" smtClean="0"/>
              <a:t>– which means it is getting smaller</a:t>
            </a:r>
          </a:p>
          <a:p>
            <a:pPr>
              <a:buNone/>
            </a:pPr>
            <a:r>
              <a:rPr lang="en-US" dirty="0" smtClean="0"/>
              <a:t>             A                        </a:t>
            </a:r>
            <a:r>
              <a:rPr lang="en-US" dirty="0" err="1" smtClean="0"/>
              <a:t>A</a:t>
            </a:r>
            <a:r>
              <a:rPr lang="en-US" dirty="0" smtClean="0"/>
              <a:t>’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2) </a:t>
            </a:r>
            <a:r>
              <a:rPr lang="en-US" sz="3000" b="1" dirty="0" smtClean="0"/>
              <a:t>enlargement</a:t>
            </a:r>
            <a:r>
              <a:rPr lang="en-US" sz="3000" dirty="0" smtClean="0"/>
              <a:t> – which means it is getting larger</a:t>
            </a:r>
          </a:p>
          <a:p>
            <a:pPr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        A                          </a:t>
            </a:r>
            <a:r>
              <a:rPr lang="en-US" sz="3000" dirty="0" err="1" smtClean="0"/>
              <a:t>A</a:t>
            </a:r>
            <a:r>
              <a:rPr lang="en-US" sz="3000" dirty="0" smtClean="0"/>
              <a:t>’</a:t>
            </a:r>
            <a:endParaRPr lang="en-US" sz="3000" dirty="0"/>
          </a:p>
        </p:txBody>
      </p:sp>
      <p:sp>
        <p:nvSpPr>
          <p:cNvPr id="4" name="Right Triangle 3"/>
          <p:cNvSpPr/>
          <p:nvPr/>
        </p:nvSpPr>
        <p:spPr>
          <a:xfrm>
            <a:off x="1828800" y="3048000"/>
            <a:ext cx="1447800" cy="10668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4191000" y="3124200"/>
            <a:ext cx="914400" cy="6096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>
            <a:off x="1828800" y="5486400"/>
            <a:ext cx="914400" cy="6096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4572000" y="5029200"/>
            <a:ext cx="1447800" cy="10668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Properties of Proportions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If </a:t>
            </a:r>
            <a:r>
              <a:rPr lang="en-US" u="sng" dirty="0" smtClean="0"/>
              <a:t> a </a:t>
            </a:r>
            <a:r>
              <a:rPr lang="en-US" dirty="0" smtClean="0"/>
              <a:t>  =  </a:t>
            </a:r>
            <a:r>
              <a:rPr lang="en-US" u="sng" dirty="0" smtClean="0"/>
              <a:t> c </a:t>
            </a:r>
            <a:r>
              <a:rPr lang="en-US" dirty="0" smtClean="0"/>
              <a:t> , then ad = </a:t>
            </a:r>
            <a:r>
              <a:rPr lang="en-US" dirty="0" err="1" smtClean="0"/>
              <a:t>bc</a:t>
            </a:r>
            <a:r>
              <a:rPr lang="en-US" dirty="0" smtClean="0"/>
              <a:t>	</a:t>
            </a:r>
            <a:r>
              <a:rPr lang="en-US" sz="2800" dirty="0" smtClean="0"/>
              <a:t>(Cross Product Prop.)</a:t>
            </a:r>
          </a:p>
          <a:p>
            <a:pPr>
              <a:buNone/>
            </a:pPr>
            <a:r>
              <a:rPr lang="en-US" sz="4400" baseline="30000" dirty="0"/>
              <a:t> </a:t>
            </a:r>
            <a:r>
              <a:rPr lang="en-US" sz="4400" baseline="30000" dirty="0" smtClean="0"/>
              <a:t>        b         d</a:t>
            </a:r>
          </a:p>
          <a:p>
            <a:pPr>
              <a:buNone/>
            </a:pPr>
            <a:endParaRPr lang="en-US" sz="4400" baseline="30000" dirty="0"/>
          </a:p>
          <a:p>
            <a:pPr>
              <a:buNone/>
            </a:pPr>
            <a:r>
              <a:rPr lang="en-US" dirty="0" smtClean="0"/>
              <a:t>	If </a:t>
            </a:r>
            <a:r>
              <a:rPr lang="en-US" u="sng" dirty="0" smtClean="0"/>
              <a:t> a </a:t>
            </a:r>
            <a:r>
              <a:rPr lang="en-US" dirty="0" smtClean="0"/>
              <a:t>  =  </a:t>
            </a:r>
            <a:r>
              <a:rPr lang="en-US" u="sng" dirty="0" smtClean="0"/>
              <a:t> c </a:t>
            </a:r>
            <a:r>
              <a:rPr lang="en-US" dirty="0" smtClean="0"/>
              <a:t> , then </a:t>
            </a:r>
            <a:r>
              <a:rPr lang="en-US" u="sng" dirty="0" smtClean="0"/>
              <a:t> b </a:t>
            </a:r>
            <a:r>
              <a:rPr lang="en-US" dirty="0" smtClean="0"/>
              <a:t>  =  </a:t>
            </a:r>
            <a:r>
              <a:rPr lang="en-US" u="sng" dirty="0" smtClean="0"/>
              <a:t> d </a:t>
            </a:r>
            <a:r>
              <a:rPr lang="en-US" dirty="0" smtClean="0"/>
              <a:t>	 </a:t>
            </a:r>
            <a:r>
              <a:rPr lang="en-US" sz="2800" dirty="0" smtClean="0"/>
              <a:t>(Reciprocal Prop.)</a:t>
            </a:r>
            <a:endParaRPr lang="en-US" dirty="0" smtClean="0"/>
          </a:p>
          <a:p>
            <a:pPr>
              <a:buNone/>
            </a:pPr>
            <a:r>
              <a:rPr lang="en-US" baseline="30000" dirty="0" smtClean="0"/>
              <a:t>            </a:t>
            </a:r>
            <a:r>
              <a:rPr lang="en-US" sz="4400" baseline="30000" dirty="0" smtClean="0"/>
              <a:t>b         d                a         c</a:t>
            </a:r>
          </a:p>
          <a:p>
            <a:pPr>
              <a:buNone/>
            </a:pPr>
            <a:endParaRPr lang="en-US" sz="4400" baseline="30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u="sng" dirty="0" smtClean="0"/>
              <a:t>Chapter 8.2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Properties of Proportions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</a:t>
            </a:r>
            <a:r>
              <a:rPr lang="en-US" u="sng" dirty="0" smtClean="0"/>
              <a:t> a </a:t>
            </a:r>
            <a:r>
              <a:rPr lang="en-US" dirty="0" smtClean="0"/>
              <a:t>  =  </a:t>
            </a:r>
            <a:r>
              <a:rPr lang="en-US" u="sng" dirty="0" smtClean="0"/>
              <a:t> c </a:t>
            </a:r>
            <a:r>
              <a:rPr lang="en-US" dirty="0" smtClean="0"/>
              <a:t> , then </a:t>
            </a:r>
            <a:r>
              <a:rPr lang="en-US" u="sng" dirty="0" smtClean="0"/>
              <a:t> a </a:t>
            </a:r>
            <a:r>
              <a:rPr lang="en-US" dirty="0" smtClean="0"/>
              <a:t>  =  </a:t>
            </a:r>
            <a:r>
              <a:rPr lang="en-US" u="sng" dirty="0" smtClean="0"/>
              <a:t> b </a:t>
            </a:r>
            <a:r>
              <a:rPr lang="en-US" dirty="0" smtClean="0"/>
              <a:t>	 </a:t>
            </a:r>
            <a:r>
              <a:rPr lang="en-US" sz="2800" dirty="0" smtClean="0"/>
              <a:t>(Rotation)</a:t>
            </a:r>
            <a:endParaRPr lang="en-US" dirty="0" smtClean="0"/>
          </a:p>
          <a:p>
            <a:pPr>
              <a:buNone/>
            </a:pPr>
            <a:r>
              <a:rPr lang="en-US" baseline="30000" dirty="0" smtClean="0"/>
              <a:t>      </a:t>
            </a:r>
            <a:r>
              <a:rPr lang="en-US" sz="4400" baseline="30000" dirty="0" smtClean="0"/>
              <a:t>b         d                c         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</a:t>
            </a:r>
            <a:r>
              <a:rPr lang="en-US" u="sng" dirty="0" smtClean="0"/>
              <a:t> a </a:t>
            </a:r>
            <a:r>
              <a:rPr lang="en-US" dirty="0" smtClean="0"/>
              <a:t>  =  </a:t>
            </a:r>
            <a:r>
              <a:rPr lang="en-US" u="sng" dirty="0" smtClean="0"/>
              <a:t> c </a:t>
            </a:r>
            <a:r>
              <a:rPr lang="en-US" dirty="0" smtClean="0"/>
              <a:t> , then </a:t>
            </a:r>
            <a:r>
              <a:rPr lang="en-US" u="sng" dirty="0" smtClean="0"/>
              <a:t> a+ b </a:t>
            </a:r>
            <a:r>
              <a:rPr lang="en-US" dirty="0" smtClean="0"/>
              <a:t>  =  </a:t>
            </a:r>
            <a:r>
              <a:rPr lang="en-US" u="sng" dirty="0" smtClean="0"/>
              <a:t> c + d 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baseline="30000" dirty="0" smtClean="0"/>
              <a:t>      </a:t>
            </a:r>
            <a:r>
              <a:rPr lang="en-US" sz="4400" baseline="30000" dirty="0" smtClean="0"/>
              <a:t>b         d                  b                d</a:t>
            </a:r>
          </a:p>
          <a:p>
            <a:pPr>
              <a:buNone/>
            </a:pPr>
            <a:r>
              <a:rPr lang="en-US" sz="2800" dirty="0" smtClean="0"/>
              <a:t>(Add the denominator to the numerator)</a:t>
            </a:r>
            <a:endParaRPr lang="en-US" sz="2800" baseline="30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Geometric Mean</a:t>
            </a:r>
            <a:r>
              <a:rPr lang="en-US" dirty="0" smtClean="0"/>
              <a:t> – of two positive numbers a and b is the positive number x such that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u="sng" dirty="0" smtClean="0"/>
              <a:t> </a:t>
            </a:r>
            <a:r>
              <a:rPr lang="en-US" u="sng" dirty="0" smtClean="0"/>
              <a:t>a </a:t>
            </a:r>
            <a:r>
              <a:rPr lang="en-US" dirty="0" smtClean="0"/>
              <a:t>  =  </a:t>
            </a:r>
            <a:r>
              <a:rPr lang="en-US" u="sng" dirty="0" smtClean="0"/>
              <a:t> x </a:t>
            </a:r>
            <a:r>
              <a:rPr lang="en-US" dirty="0" smtClean="0"/>
              <a:t>	when solved x = √a * b</a:t>
            </a:r>
            <a:endParaRPr lang="en-US" sz="2800" dirty="0" smtClean="0"/>
          </a:p>
          <a:p>
            <a:pPr>
              <a:buNone/>
            </a:pPr>
            <a:r>
              <a:rPr lang="en-US" sz="4400" baseline="30000" dirty="0" smtClean="0"/>
              <a:t>      x         b</a:t>
            </a:r>
          </a:p>
          <a:p>
            <a:pPr>
              <a:buNone/>
            </a:pPr>
            <a:endParaRPr lang="en-US" sz="4000" dirty="0"/>
          </a:p>
          <a:p>
            <a:pPr>
              <a:buNone/>
            </a:pPr>
            <a:r>
              <a:rPr lang="en-US" sz="4000" dirty="0" smtClean="0"/>
              <a:t>Example:  Find the geometric mean</a:t>
            </a:r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      of 4 and 9.</a:t>
            </a:r>
          </a:p>
          <a:p>
            <a:pPr>
              <a:buNone/>
            </a:pPr>
            <a:r>
              <a:rPr lang="en-US" sz="4400" dirty="0" smtClean="0"/>
              <a:t>  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answer:  6</a:t>
            </a:r>
            <a:endParaRPr lang="en-US" sz="3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257800" y="1524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u="sng" dirty="0" smtClean="0"/>
              <a:t>Chapter 8.3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Similar Polygons</a:t>
            </a:r>
            <a:r>
              <a:rPr lang="en-US" dirty="0" smtClean="0"/>
              <a:t> – when you have 2 polygons that have all corresponding </a:t>
            </a:r>
            <a:r>
              <a:rPr lang="en-US" dirty="0" smtClean="0">
                <a:latin typeface="Cambria Math"/>
                <a:ea typeface="Cambria Math"/>
              </a:rPr>
              <a:t>∠’s are ≌ and all corresponding sides are in the same proportion then they are similar (~)</a:t>
            </a:r>
          </a:p>
          <a:p>
            <a:pPr>
              <a:buNone/>
            </a:pPr>
            <a:r>
              <a:rPr lang="en-US" dirty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                 A	         X</a:t>
            </a:r>
          </a:p>
          <a:p>
            <a:pPr>
              <a:buNone/>
            </a:pPr>
            <a:endParaRPr lang="en-US" dirty="0">
              <a:latin typeface="Cambria Math"/>
              <a:ea typeface="Cambria Math"/>
            </a:endParaRPr>
          </a:p>
          <a:p>
            <a:pPr>
              <a:buNone/>
            </a:pP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endParaRPr lang="en-US" dirty="0">
              <a:latin typeface="Cambria Math"/>
              <a:ea typeface="Cambria Math"/>
            </a:endParaRP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             B       C         Y        Z</a:t>
            </a:r>
          </a:p>
          <a:p>
            <a:pPr>
              <a:buNone/>
            </a:pPr>
            <a:endParaRPr lang="en-US" u="sng" dirty="0">
              <a:latin typeface="Cambria Math"/>
              <a:ea typeface="Cambria Math"/>
            </a:endParaRPr>
          </a:p>
          <a:p>
            <a:pPr>
              <a:buNone/>
            </a:pPr>
            <a:endParaRPr lang="en-US" u="sng" dirty="0"/>
          </a:p>
        </p:txBody>
      </p:sp>
      <p:sp>
        <p:nvSpPr>
          <p:cNvPr id="4" name="Isosceles Triangle 3"/>
          <p:cNvSpPr/>
          <p:nvPr/>
        </p:nvSpPr>
        <p:spPr>
          <a:xfrm>
            <a:off x="1842655" y="3657600"/>
            <a:ext cx="838200" cy="1905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782290" y="3657600"/>
            <a:ext cx="838200" cy="1905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u="sng" dirty="0" err="1" smtClean="0"/>
              <a:t>Thm</a:t>
            </a:r>
            <a:r>
              <a:rPr lang="en-US" dirty="0" smtClean="0"/>
              <a:t> – if 2 polygons are ~, then the ratio of their perimeters is equal to the ratios of their corresponding side lengths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u="sng" dirty="0" smtClean="0"/>
              <a:t>Scale Factor</a:t>
            </a:r>
            <a:r>
              <a:rPr lang="en-US" dirty="0" smtClean="0"/>
              <a:t> – if 2 polygons are </a:t>
            </a:r>
            <a:r>
              <a:rPr lang="en-US" dirty="0" smtClean="0"/>
              <a:t>~, then the ratio of the lengths of 2 corresponding side is called the scale factor.</a:t>
            </a:r>
          </a:p>
          <a:p>
            <a:pPr>
              <a:buNone/>
            </a:pPr>
            <a:r>
              <a:rPr lang="en-US" dirty="0" smtClean="0"/>
              <a:t>	We usually write scale factors like this a:b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u="sng" dirty="0" smtClean="0"/>
              <a:t>Chapter 8.4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Similar Triangles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1) AA (angle-angle similarity postulate)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 If 2 </a:t>
            </a:r>
            <a:r>
              <a:rPr lang="en-US" dirty="0" smtClean="0">
                <a:latin typeface="Cambria Math"/>
                <a:ea typeface="Cambria Math"/>
              </a:rPr>
              <a:t>∠’s of one triangle are ≌ to 2 </a:t>
            </a:r>
            <a:r>
              <a:rPr lang="en-US" dirty="0" smtClean="0">
                <a:latin typeface="Cambria Math"/>
                <a:ea typeface="Cambria Math"/>
              </a:rPr>
              <a:t>∠’s of </a:t>
            </a:r>
          </a:p>
          <a:p>
            <a:pPr>
              <a:buNone/>
            </a:pPr>
            <a:r>
              <a:rPr lang="en-US" dirty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     </a:t>
            </a:r>
            <a:r>
              <a:rPr lang="en-US" dirty="0" smtClean="0">
                <a:latin typeface="Cambria Math"/>
                <a:ea typeface="Cambria Math"/>
              </a:rPr>
              <a:t>   another triangle, then the 2 ∠’s  are ~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447800" y="3962400"/>
            <a:ext cx="2209800" cy="762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876800" y="3962400"/>
            <a:ext cx="2209800" cy="762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u="sng" dirty="0" smtClean="0"/>
              <a:t>Chapter 8.5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Similar Triangles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1) AA (angle-angle similarity postulate)</a:t>
            </a:r>
          </a:p>
          <a:p>
            <a:pPr>
              <a:buNone/>
            </a:pPr>
            <a:r>
              <a:rPr lang="en-US" dirty="0" smtClean="0"/>
              <a:t>	2) SSS (side-side-side </a:t>
            </a:r>
            <a:r>
              <a:rPr lang="en-US" dirty="0" smtClean="0"/>
              <a:t>similarity postulate)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3) SAS </a:t>
            </a:r>
            <a:r>
              <a:rPr lang="en-US" dirty="0" smtClean="0"/>
              <a:t>(side-angle-side similarity postulate)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752600" y="3048000"/>
            <a:ext cx="1371600" cy="838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191000" y="3048000"/>
            <a:ext cx="1371600" cy="838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1752600" y="5029200"/>
            <a:ext cx="1371600" cy="838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191000" y="5029200"/>
            <a:ext cx="1371600" cy="838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u="sng" dirty="0" smtClean="0"/>
              <a:t>Chapter 8.6 Notes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Triangle Proportionality </a:t>
            </a:r>
            <a:r>
              <a:rPr lang="en-US" u="sng" dirty="0" err="1" smtClean="0"/>
              <a:t>Thm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If				then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u="sng" dirty="0" smtClean="0"/>
              <a:t>Converse of the </a:t>
            </a:r>
            <a:r>
              <a:rPr lang="en-US" u="sng" dirty="0" smtClean="0"/>
              <a:t>Triangle Proportionality </a:t>
            </a:r>
            <a:r>
              <a:rPr lang="en-US" u="sng" dirty="0" err="1" smtClean="0"/>
              <a:t>Thm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If				then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1295400" y="1981200"/>
            <a:ext cx="990600" cy="1219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953000" y="1981200"/>
            <a:ext cx="990600" cy="1219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47800" y="2743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67745" y="2743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/>
        </p:nvSpPr>
        <p:spPr>
          <a:xfrm>
            <a:off x="1295400" y="4419600"/>
            <a:ext cx="990600" cy="1219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5029200" y="4419600"/>
            <a:ext cx="990600" cy="1219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510145" y="5181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43945" y="5181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190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Chapter 8.1 Notes</vt:lpstr>
      <vt:lpstr>Slide 2</vt:lpstr>
      <vt:lpstr>Chapter 8.2 Notes</vt:lpstr>
      <vt:lpstr>Slide 4</vt:lpstr>
      <vt:lpstr>Chapter 8.3 Notes</vt:lpstr>
      <vt:lpstr>Slide 6</vt:lpstr>
      <vt:lpstr>Chapter 8.4 Notes</vt:lpstr>
      <vt:lpstr>Chapter 8.5 Notes</vt:lpstr>
      <vt:lpstr>Chapter 8.6 Notes</vt:lpstr>
      <vt:lpstr>Slide 10</vt:lpstr>
      <vt:lpstr>Chapter 8.7 Notes</vt:lpstr>
    </vt:vector>
  </TitlesOfParts>
  <Company>Illini West HSD 307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8.1 Notes</dc:title>
  <dc:creator>morrison.sandra</dc:creator>
  <cp:lastModifiedBy>morrison.sandra</cp:lastModifiedBy>
  <cp:revision>41</cp:revision>
  <dcterms:created xsi:type="dcterms:W3CDTF">2011-09-21T17:07:27Z</dcterms:created>
  <dcterms:modified xsi:type="dcterms:W3CDTF">2011-09-21T18:44:51Z</dcterms:modified>
</cp:coreProperties>
</file>