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43"/>
  </p:notesMasterIdLst>
  <p:sldIdLst>
    <p:sldId id="257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66" r:id="rId13"/>
    <p:sldId id="267" r:id="rId14"/>
    <p:sldId id="268" r:id="rId15"/>
    <p:sldId id="269" r:id="rId16"/>
    <p:sldId id="270" r:id="rId17"/>
    <p:sldId id="274" r:id="rId18"/>
    <p:sldId id="273" r:id="rId19"/>
    <p:sldId id="275" r:id="rId20"/>
    <p:sldId id="277" r:id="rId21"/>
    <p:sldId id="278" r:id="rId22"/>
    <p:sldId id="279" r:id="rId23"/>
    <p:sldId id="276" r:id="rId24"/>
    <p:sldId id="297" r:id="rId25"/>
    <p:sldId id="280" r:id="rId26"/>
    <p:sldId id="281" r:id="rId27"/>
    <p:sldId id="282" r:id="rId28"/>
    <p:sldId id="283" r:id="rId29"/>
    <p:sldId id="287" r:id="rId30"/>
    <p:sldId id="284" r:id="rId31"/>
    <p:sldId id="285" r:id="rId32"/>
    <p:sldId id="286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6" r:id="rId41"/>
    <p:sldId id="295" r:id="rId4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64416328-FBD4-47C5-B87B-8501009F1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F840A9-E539-445F-AC2F-2D3A1B77A0CB}" type="slidenum">
              <a:rPr lang="en-US"/>
              <a:pPr/>
              <a:t>1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1EB263-CAF5-4D0C-833B-AEBC257691E5}" type="slidenum">
              <a:rPr lang="en-US"/>
              <a:pPr/>
              <a:t>10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EDABEC-0AB7-4980-841F-327421C1D691}" type="slidenum">
              <a:rPr lang="en-US"/>
              <a:pPr/>
              <a:t>11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C6FFFD-A462-4680-A734-FC99C2FD2A77}" type="slidenum">
              <a:rPr lang="en-US"/>
              <a:pPr/>
              <a:t>12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A2DB0A-04EF-4592-B581-F2C8EF513EB4}" type="slidenum">
              <a:rPr lang="en-US"/>
              <a:pPr/>
              <a:t>13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745030-EDF1-4EF2-A2EE-A72CADE1B937}" type="slidenum">
              <a:rPr lang="en-US"/>
              <a:pPr/>
              <a:t>14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EDB600-02E6-4668-B4AF-B048B14A3BFE}" type="slidenum">
              <a:rPr lang="en-US"/>
              <a:pPr/>
              <a:t>15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4326D1-63AC-42EE-B91D-1B29616E79CA}" type="slidenum">
              <a:rPr lang="en-US"/>
              <a:pPr/>
              <a:t>16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B540F3-C77E-4CEE-A816-3BAAC3E4541D}" type="slidenum">
              <a:rPr lang="en-US"/>
              <a:pPr/>
              <a:t>17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9D5AE-FA4C-43C7-B151-AC3E6C405C18}" type="slidenum">
              <a:rPr lang="en-US"/>
              <a:pPr/>
              <a:t>18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71FFFC-38C7-465D-B7A4-E6F98C455A06}" type="slidenum">
              <a:rPr lang="en-US"/>
              <a:pPr/>
              <a:t>19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D5E9E2-8D49-4308-A702-9592507065DB}" type="slidenum">
              <a:rPr lang="en-US"/>
              <a:pPr/>
              <a:t>2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0424E1-E033-4E61-B69A-8E51DBFDC7A5}" type="slidenum">
              <a:rPr lang="en-US"/>
              <a:pPr/>
              <a:t>20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AEC84E-63BF-4997-9644-F9277F2B0FF3}" type="slidenum">
              <a:rPr lang="en-US"/>
              <a:pPr/>
              <a:t>21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5551E1-9322-44ED-9551-F4E14043737A}" type="slidenum">
              <a:rPr lang="en-US"/>
              <a:pPr/>
              <a:t>22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2F4624-0EED-460B-AC54-BD34278399AD}" type="slidenum">
              <a:rPr lang="en-US"/>
              <a:pPr/>
              <a:t>23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3F5E9-96CC-482B-B80A-57EE6FEE5B32}" type="slidenum">
              <a:rPr lang="en-US"/>
              <a:pPr/>
              <a:t>25</a:t>
            </a:fld>
            <a:endParaRPr 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BC8CAF-0E9F-46AB-B1DB-4FF221C881F4}" type="slidenum">
              <a:rPr lang="en-US"/>
              <a:pPr/>
              <a:t>26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D73F1D-72D7-4BC5-9B2E-29FF33B53634}" type="slidenum">
              <a:rPr lang="en-US"/>
              <a:pPr/>
              <a:t>27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30BD29-7FD9-4CE4-8329-F084326C0FD8}" type="slidenum">
              <a:rPr lang="en-US"/>
              <a:pPr/>
              <a:t>28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5AB83E-3AA5-4D9B-9AB8-70462AF96ED6}" type="slidenum">
              <a:rPr lang="en-US"/>
              <a:pPr/>
              <a:t>29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2856EB-72D3-45C0-8D36-23E4DD9E76FB}" type="slidenum">
              <a:rPr lang="en-US"/>
              <a:pPr/>
              <a:t>30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B20904-087F-45E1-8CD5-3ADC195DFE53}" type="slidenum">
              <a:rPr lang="en-US"/>
              <a:pPr/>
              <a:t>3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61885A-C473-4ECE-8A3E-546292433A66}" type="slidenum">
              <a:rPr lang="en-US"/>
              <a:pPr/>
              <a:t>31</a:t>
            </a:fld>
            <a:endParaRPr 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6FE408-C2FE-4A0D-A6BB-6C45AAF1643D}" type="slidenum">
              <a:rPr lang="en-US"/>
              <a:pPr/>
              <a:t>32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E0B358-516B-4CD6-939B-352CCA06E5B3}" type="slidenum">
              <a:rPr lang="en-US"/>
              <a:pPr/>
              <a:t>33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86B545-DE85-4088-A88F-1492D1D15894}" type="slidenum">
              <a:rPr lang="en-US"/>
              <a:pPr/>
              <a:t>34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3F2CD9-B34C-4B4D-9980-380DFA8C83A0}" type="slidenum">
              <a:rPr lang="en-US"/>
              <a:pPr/>
              <a:t>35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1BA9E3-FC70-4EB5-9724-E03212D364E7}" type="slidenum">
              <a:rPr lang="en-US"/>
              <a:pPr/>
              <a:t>36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401E5C-D89B-4E58-B746-CBE14AB1D593}" type="slidenum">
              <a:rPr lang="en-US"/>
              <a:pPr/>
              <a:t>37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00096B-BEF8-4C31-BD0F-DBBCD1BABB6E}" type="slidenum">
              <a:rPr lang="en-US"/>
              <a:pPr/>
              <a:t>38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03DCC0-74CD-423B-B90F-3749BFE32A13}" type="slidenum">
              <a:rPr lang="en-US"/>
              <a:pPr/>
              <a:t>39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13A7E1-3374-4671-84C3-7F9BD5C6B1F8}" type="slidenum">
              <a:rPr lang="en-US"/>
              <a:pPr/>
              <a:t>40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ED1590-CF2E-42E4-B10C-EA6CD7C798C2}" type="slidenum">
              <a:rPr lang="en-US"/>
              <a:pPr/>
              <a:t>4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4A241-FA1C-410A-BB0C-A09AF5B2C201}" type="slidenum">
              <a:rPr lang="en-US"/>
              <a:pPr/>
              <a:t>41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30D56C-15BA-47C9-B36A-263FBCA62438}" type="slidenum">
              <a:rPr lang="en-US"/>
              <a:pPr/>
              <a:t>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4023F1-8E5E-4084-850F-A3F3A7FE98E6}" type="slidenum">
              <a:rPr lang="en-US"/>
              <a:pPr/>
              <a:t>6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42C98F-120F-4FAA-A505-39A97338F9CE}" type="slidenum">
              <a:rPr lang="en-US"/>
              <a:pPr/>
              <a:t>7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B4363-B192-4437-AB3D-141332D291A4}" type="slidenum">
              <a:rPr lang="en-US"/>
              <a:pPr/>
              <a:t>8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B78A26-F80B-4D80-B714-16807748C837}" type="slidenum">
              <a:rPr lang="en-US"/>
              <a:pPr/>
              <a:t>9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5D53DC-23F8-4F30-AD22-01095F8C5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3A84E-DA5C-4DD8-80B9-4DCEDC911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8F3AB-17B7-44FA-A1CC-7B4CD1EF6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2616E-71AF-4686-BFA8-27B1F7512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4CE1D-90AB-4D33-B7A7-0F58C66A7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88114-9EC6-4CD9-BDC5-6E0FF2DC0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D043F-E95F-4828-AE44-3F1DA2302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76F97-69B9-4A52-8C6F-A1EE56E4F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443A7-F822-44DC-B14A-1A3D4EA53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81287-81B3-4345-9245-040E20FB8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9458F-09DD-46C0-AF66-4E07F39EE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5211BC4D-1EF9-41FE-81BC-067CF2443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Physical Activity &amp; Your Health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Chapter 4 Lesson 1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Elements of Fitness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5 areas of health-related fitness</a:t>
            </a:r>
          </a:p>
        </p:txBody>
      </p:sp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5 Areas of Health Related Fitness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Cardiorespiratory</a:t>
            </a:r>
            <a:r>
              <a:rPr lang="en-US" dirty="0" smtClean="0"/>
              <a:t> – the ability of the heart, lungs, and blood vessels to utilize and send fuel &amp; oxygen to the body’s tissues during long periods of moderate-to-vigorous activity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5 Areas of Health Related Fitness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Muscular Strength</a:t>
            </a:r>
            <a:r>
              <a:rPr lang="en-US" dirty="0" smtClean="0"/>
              <a:t> – the amount of force a muscle can exert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Muscular endurance</a:t>
            </a:r>
            <a:r>
              <a:rPr lang="en-US" dirty="0" smtClean="0"/>
              <a:t> – the ability of the muscles to perform physical tasks over a period of time without becoming fatigued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Flexibility</a:t>
            </a:r>
            <a:r>
              <a:rPr lang="en-US" dirty="0" smtClean="0"/>
              <a:t> – the ability to move a body part through a full range of motion</a:t>
            </a:r>
          </a:p>
        </p:txBody>
      </p:sp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5 Areas of Health Related Fitness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Body composition</a:t>
            </a:r>
            <a:r>
              <a:rPr lang="en-US" dirty="0" smtClean="0"/>
              <a:t> – the ration of body fat to lean body tissue, including muscle, bone, water, and connective tissue such as ligaments, cartilage, &amp; tendons</a:t>
            </a:r>
          </a:p>
        </p:txBody>
      </p:sp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Element of Fitness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Exercise</a:t>
            </a:r>
            <a:r>
              <a:rPr lang="en-US" dirty="0" smtClean="0"/>
              <a:t> – purposeful physical activity that is planned, structured, &amp; repetitive &amp; that improves or maintains personal fitness</a:t>
            </a:r>
          </a:p>
        </p:txBody>
      </p:sp>
    </p:spTree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Measuring Cardiorespiratory Endurance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Cardiovascular disease is the leading cause of death in the United States!!!</a:t>
            </a:r>
          </a:p>
        </p:txBody>
      </p:sp>
    </p:spTree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Measuring Cardiorespiratory Endurance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Cardiorespiratory Endurance – </a:t>
            </a:r>
            <a:r>
              <a:rPr lang="en-US" dirty="0" smtClean="0"/>
              <a:t>Step test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Measuring Flexibility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Body Flexibility – </a:t>
            </a:r>
            <a:r>
              <a:rPr lang="en-US" dirty="0" smtClean="0"/>
              <a:t>Sit and reach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Measuring Muscular Strength &amp; Endurance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Abdominal Muscle Strength &amp; Endurance – </a:t>
            </a:r>
            <a:r>
              <a:rPr lang="en-US" dirty="0" smtClean="0"/>
              <a:t>Curl Ups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Upper Body Strength &amp; Endurance – </a:t>
            </a:r>
            <a:r>
              <a:rPr lang="en-US" dirty="0" smtClean="0"/>
              <a:t>Arm hangs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Measuring Body Composition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How much of your body is composed of fat, and how much is composed of everything else</a:t>
            </a:r>
          </a:p>
          <a:p>
            <a:pPr eaLnBrk="1" hangingPunct="1">
              <a:defRPr/>
            </a:pPr>
            <a:r>
              <a:rPr lang="en-US" dirty="0" smtClean="0"/>
              <a:t>Measured by the </a:t>
            </a:r>
            <a:r>
              <a:rPr lang="en-US" dirty="0" smtClean="0">
                <a:solidFill>
                  <a:srgbClr val="FF0000"/>
                </a:solidFill>
              </a:rPr>
              <a:t>“pinch test” </a:t>
            </a:r>
            <a:r>
              <a:rPr lang="en-US" dirty="0" smtClean="0"/>
              <a:t>with a tool called a skin fold caliper</a:t>
            </a:r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Physical Activity vs. Physical Fitness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Physical Activity</a:t>
            </a:r>
            <a:r>
              <a:rPr lang="en-US" dirty="0" smtClean="0"/>
              <a:t> – any form of movement that causes your body to use energy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Physical Fitness</a:t>
            </a:r>
            <a:r>
              <a:rPr lang="en-US" dirty="0" smtClean="0"/>
              <a:t> – the ability to carry out daily tasks easily and have enough reserve energy to respond to unexpected demands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Improving Your Fitness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2 types of exercise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Aerobic exercise</a:t>
            </a:r>
            <a:r>
              <a:rPr lang="en-US" dirty="0" smtClean="0"/>
              <a:t> – any activity that uses large muscle groups, is rhythmic in nature, &amp; can be maintained continuously for at least 20 – 30 minutes at one time</a:t>
            </a:r>
          </a:p>
          <a:p>
            <a:pPr eaLnBrk="1" hangingPunct="1">
              <a:defRPr/>
            </a:pPr>
            <a:r>
              <a:rPr lang="en-US" dirty="0" smtClean="0"/>
              <a:t>Running, cycling, swimming, dancing</a:t>
            </a:r>
          </a:p>
        </p:txBody>
      </p:sp>
    </p:spTree>
  </p:cSld>
  <p:clrMapOvr>
    <a:masterClrMapping/>
  </p:clrMapOvr>
  <p:transition>
    <p:comb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Improving Your Fitness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Anaerobic exercise</a:t>
            </a:r>
            <a:r>
              <a:rPr lang="en-US" dirty="0" smtClean="0"/>
              <a:t> – intense short bursts of activity in which the muscles work so hard that they produce energy without using oxygen</a:t>
            </a:r>
          </a:p>
          <a:p>
            <a:pPr eaLnBrk="1" hangingPunct="1">
              <a:defRPr/>
            </a:pPr>
            <a:r>
              <a:rPr lang="en-US" dirty="0" smtClean="0"/>
              <a:t>Running 100 meter dash, lifting weights</a:t>
            </a:r>
          </a:p>
        </p:txBody>
      </p:sp>
    </p:spTree>
  </p:cSld>
  <p:clrMapOvr>
    <a:masterClrMapping/>
  </p:clrMapOvr>
  <p:transition>
    <p:comb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Improving Cardiorespiratory Endurance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Aerobic exercise forces your heart to beat faster, therefore sending more blood and oxygen throughout your body</a:t>
            </a:r>
          </a:p>
          <a:p>
            <a:pPr eaLnBrk="1" hangingPunct="1">
              <a:defRPr/>
            </a:pPr>
            <a:r>
              <a:rPr lang="en-US" dirty="0" smtClean="0"/>
              <a:t>Over time this will help to strengthen your heart, allowing it to pump more blood efficiently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Improving Muscular Strength &amp; Endurance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Anaerobic exercises help to improve muscular strength &amp; endurance</a:t>
            </a:r>
          </a:p>
          <a:p>
            <a:pPr eaLnBrk="1" hangingPunct="1">
              <a:defRPr/>
            </a:pPr>
            <a:r>
              <a:rPr lang="en-US" dirty="0" smtClean="0"/>
              <a:t>The more work they do, the stronger they become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Target Heart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Subtract 220-age to find your MHR</a:t>
            </a:r>
          </a:p>
          <a:p>
            <a:pPr eaLnBrk="1" hangingPunct="1">
              <a:defRPr/>
            </a:pPr>
            <a:r>
              <a:rPr lang="en-US" dirty="0" smtClean="0"/>
              <a:t>2. Subtract your RHR from your MHR</a:t>
            </a:r>
          </a:p>
          <a:p>
            <a:pPr eaLnBrk="1" hangingPunct="1">
              <a:defRPr/>
            </a:pPr>
            <a:r>
              <a:rPr lang="en-US" dirty="0" smtClean="0"/>
              <a:t>3. Multiply that number by </a:t>
            </a:r>
            <a:r>
              <a:rPr lang="en-US" smtClean="0"/>
              <a:t>.</a:t>
            </a:r>
            <a:r>
              <a:rPr lang="en-US" smtClean="0"/>
              <a:t>60 </a:t>
            </a:r>
            <a:r>
              <a:rPr lang="en-US" dirty="0" smtClean="0"/>
              <a:t>&amp; then again by .85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4. You now have 2 numbers, round then to the nearest whole number</a:t>
            </a:r>
          </a:p>
          <a:p>
            <a:pPr eaLnBrk="1" hangingPunct="1">
              <a:defRPr/>
            </a:pPr>
            <a:r>
              <a:rPr lang="en-US" dirty="0" smtClean="0"/>
              <a:t>5. Add back in your RHR to each number to get your target heart range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3 types of resistance training to improve strength &amp; endurance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Isometric exercise</a:t>
            </a:r>
            <a:r>
              <a:rPr lang="en-US" dirty="0" smtClean="0"/>
              <a:t> – an activity that uses muscle tension to improve muscular strength with little or no movement of the body part</a:t>
            </a:r>
          </a:p>
          <a:p>
            <a:pPr eaLnBrk="1" hangingPunct="1">
              <a:defRPr/>
            </a:pPr>
            <a:r>
              <a:rPr lang="en-US" dirty="0" smtClean="0"/>
              <a:t>Examples: pushing against a wall or any other immovable object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3 types of resistance training to improve strength &amp; endurance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Isotonic exercise</a:t>
            </a:r>
            <a:r>
              <a:rPr lang="en-US" dirty="0" smtClean="0"/>
              <a:t> – an activity that combines muscle contraction &amp; repeated movement</a:t>
            </a:r>
          </a:p>
          <a:p>
            <a:pPr eaLnBrk="1" hangingPunct="1">
              <a:defRPr/>
            </a:pPr>
            <a:r>
              <a:rPr lang="en-US" dirty="0" smtClean="0"/>
              <a:t>Examples: doing calisthenics, push-ups, pull-ups, sit-ups; using a rowing machine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3 types of resistance training to improve strength &amp; endurance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0000"/>
                </a:solidFill>
              </a:rPr>
              <a:t>Isokinetic</a:t>
            </a:r>
            <a:r>
              <a:rPr lang="en-US" dirty="0" smtClean="0"/>
              <a:t> – an activity in which a resistance is moved through an entire range of motion at a controlled rate of speed</a:t>
            </a:r>
          </a:p>
          <a:p>
            <a:pPr eaLnBrk="1" hangingPunct="1">
              <a:defRPr/>
            </a:pPr>
            <a:r>
              <a:rPr lang="en-US" dirty="0" smtClean="0"/>
              <a:t>Examples: using a stationary bike or treadmill designed to control resistance &amp; speed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Improving &amp; Maintaining Bone Strength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Resistance training &amp; weight-bearing aerobic activities, those that force you to work against gravity, such as walking &amp; stair climbing – can also help increase bone mass, strengthening your skeletal system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Planning a Personal Activity Program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Lesson 3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Benefits To Physical Health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Body systems that benefit from physical activity include…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Cardiovascular System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Respiratory System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Nervous System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Physical Activity Pyramid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Moderate-Intensity Physical Activity</a:t>
            </a:r>
            <a:r>
              <a:rPr lang="en-US" sz="2800" dirty="0" smtClean="0"/>
              <a:t> –   30 minutes per day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Aerobic Activity</a:t>
            </a:r>
            <a:r>
              <a:rPr lang="en-US" sz="2800" dirty="0" smtClean="0"/>
              <a:t> – 3-5 days per week (20-60 minutes per session)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Flexibility Activities</a:t>
            </a:r>
            <a:r>
              <a:rPr lang="en-US" sz="2800" dirty="0" smtClean="0"/>
              <a:t> – 2 or more days per week 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Anaerobic Activities</a:t>
            </a:r>
            <a:r>
              <a:rPr lang="en-US" sz="2800" dirty="0" smtClean="0"/>
              <a:t> – 2-3 days per week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Sedentary Activities</a:t>
            </a:r>
            <a:r>
              <a:rPr lang="en-US" sz="2800" dirty="0" smtClean="0"/>
              <a:t>– Do infrequently</a:t>
            </a:r>
          </a:p>
        </p:txBody>
      </p:sp>
    </p:spTree>
  </p:cSld>
  <p:clrMapOvr>
    <a:masterClrMapping/>
  </p:clrMapOvr>
  <p:transition>
    <p:comb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Factors that may affect your workout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Cost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Where you live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Your level of health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Time and place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Personal Safety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Comprehensive planning</a:t>
            </a:r>
          </a:p>
        </p:txBody>
      </p:sp>
    </p:spTree>
  </p:cSld>
  <p:clrMapOvr>
    <a:masterClrMapping/>
  </p:clrMapOvr>
  <p:transition>
    <p:comb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Basics of Physical Activity Program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Overload</a:t>
            </a:r>
            <a:r>
              <a:rPr lang="en-US" dirty="0" smtClean="0"/>
              <a:t> – working the body harder than it is normally worked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Progression</a:t>
            </a:r>
            <a:r>
              <a:rPr lang="en-US" dirty="0" smtClean="0"/>
              <a:t> – the gradual increase in overload necessary to achieve higher levels of fitness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Specificity</a:t>
            </a:r>
            <a:r>
              <a:rPr lang="en-US" dirty="0" smtClean="0"/>
              <a:t> – particular exercises and activities improve particular areas of health-related fitness</a:t>
            </a:r>
          </a:p>
        </p:txBody>
      </p:sp>
    </p:spTree>
  </p:cSld>
  <p:clrMapOvr>
    <a:masterClrMapping/>
  </p:clrMapOvr>
  <p:transition>
    <p:comb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 Basic Stages for a workout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Warm-up</a:t>
            </a:r>
            <a:r>
              <a:rPr lang="en-US" dirty="0" smtClean="0"/>
              <a:t> – an activity that prepares the muscles for work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The Workout</a:t>
            </a:r>
            <a:r>
              <a:rPr lang="en-US" dirty="0" smtClean="0"/>
              <a:t> – the part of an exercise program when the activity is preformed at its highest peak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Cool-down</a:t>
            </a:r>
            <a:r>
              <a:rPr lang="en-US" dirty="0" smtClean="0"/>
              <a:t> – an activity that prepares the muscles to return to a resting state</a:t>
            </a:r>
          </a:p>
        </p:txBody>
      </p:sp>
    </p:spTree>
  </p:cSld>
  <p:clrMapOvr>
    <a:masterClrMapping/>
  </p:clrMapOvr>
  <p:transition>
    <p:comb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Workout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 have an effective workout the program needs to follow the </a:t>
            </a:r>
            <a:r>
              <a:rPr lang="en-US" dirty="0" smtClean="0">
                <a:solidFill>
                  <a:srgbClr val="FF0000"/>
                </a:solidFill>
              </a:rPr>
              <a:t>F.I.T.T. </a:t>
            </a:r>
            <a:r>
              <a:rPr lang="en-US" dirty="0" smtClean="0"/>
              <a:t>formula</a:t>
            </a:r>
          </a:p>
        </p:txBody>
      </p:sp>
    </p:spTree>
  </p:cSld>
  <p:clrMapOvr>
    <a:masterClrMapping/>
  </p:clrMapOvr>
  <p:transition>
    <p:comb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F.I.T.T.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Frequency</a:t>
            </a:r>
            <a:r>
              <a:rPr lang="en-US" dirty="0" smtClean="0"/>
              <a:t> – How often are you going to work out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Intensity </a:t>
            </a:r>
            <a:r>
              <a:rPr lang="en-US" dirty="0" smtClean="0"/>
              <a:t>– How hard are you going to workout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Time/Duration</a:t>
            </a:r>
            <a:r>
              <a:rPr lang="en-US" dirty="0" smtClean="0"/>
              <a:t> – How long are you going to work out for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</a:rPr>
              <a:t>Type</a:t>
            </a:r>
            <a:r>
              <a:rPr lang="en-US" dirty="0" smtClean="0"/>
              <a:t> – What type of activities are you going to do for your program</a:t>
            </a:r>
          </a:p>
        </p:txBody>
      </p:sp>
    </p:spTree>
  </p:cSld>
  <p:clrMapOvr>
    <a:masterClrMapping/>
  </p:clrMapOvr>
  <p:transition>
    <p:comb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Monitoring Your Progress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It’s important that you keep track of your progress during your work out</a:t>
            </a:r>
          </a:p>
          <a:p>
            <a:pPr eaLnBrk="1" hangingPunct="1">
              <a:defRPr/>
            </a:pPr>
            <a:r>
              <a:rPr lang="en-US" sz="2800" dirty="0" smtClean="0"/>
              <a:t>Fitness journals are a great way to keep track of where you are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Resting heart rate</a:t>
            </a:r>
            <a:r>
              <a:rPr lang="en-US" sz="2800" dirty="0" smtClean="0"/>
              <a:t> – the number of times your heart beats in one minute when you are not active</a:t>
            </a:r>
          </a:p>
          <a:p>
            <a:pPr eaLnBrk="1" hangingPunct="1">
              <a:defRPr/>
            </a:pPr>
            <a:r>
              <a:rPr lang="en-US" sz="2800" dirty="0" smtClean="0"/>
              <a:t>74-84 = average below 72 = good fitness level</a:t>
            </a:r>
          </a:p>
        </p:txBody>
      </p:sp>
    </p:spTree>
  </p:cSld>
  <p:clrMapOvr>
    <a:masterClrMapping/>
  </p:clrMapOvr>
  <p:transition>
    <p:comb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Common Workout Injuries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Overexertion</a:t>
            </a:r>
            <a:r>
              <a:rPr lang="en-US" dirty="0" smtClean="0"/>
              <a:t> – overworking the body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Heat Cramps</a:t>
            </a:r>
            <a:r>
              <a:rPr lang="en-US" dirty="0" smtClean="0"/>
              <a:t> – muscle spasms that result from a loss of large amounts of salt and water through perspiration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Heatstroke</a:t>
            </a:r>
            <a:r>
              <a:rPr lang="en-US" dirty="0" smtClean="0"/>
              <a:t> – a condition in which the body loses the ability to rid itself of excessive heat through perspiration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Common Workout Injuries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Frostbite</a:t>
            </a:r>
            <a:r>
              <a:rPr lang="en-US" dirty="0" smtClean="0"/>
              <a:t> – a condition that results when body tissues become frozen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Hypothermia </a:t>
            </a:r>
            <a:r>
              <a:rPr lang="en-US" dirty="0" smtClean="0"/>
              <a:t>– a condition in which body temperature becomes dangerously low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Common Minor Workout Injuries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Muscle Cramp</a:t>
            </a:r>
            <a:r>
              <a:rPr lang="en-US" dirty="0" smtClean="0"/>
              <a:t> – a spasm or sudden tightening of a muscle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Strain</a:t>
            </a:r>
            <a:r>
              <a:rPr lang="en-US" dirty="0" smtClean="0"/>
              <a:t> – a condition resulting from damaging a muscle or tendon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Sprain</a:t>
            </a:r>
            <a:r>
              <a:rPr lang="en-US" dirty="0" smtClean="0"/>
              <a:t> – an injury to the ligament surrounding a joint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Benefits to Mental/Emotional Health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Helps to manage anger or frustration</a:t>
            </a:r>
          </a:p>
          <a:p>
            <a:pPr eaLnBrk="1" hangingPunct="1">
              <a:defRPr/>
            </a:pPr>
            <a:r>
              <a:rPr lang="en-US" dirty="0" smtClean="0"/>
              <a:t>Helps you to look &amp; feel better, which can increase self-confidence</a:t>
            </a:r>
          </a:p>
          <a:p>
            <a:pPr eaLnBrk="1" hangingPunct="1">
              <a:defRPr/>
            </a:pPr>
            <a:r>
              <a:rPr lang="en-US" dirty="0" smtClean="0"/>
              <a:t>Reduces mental fatigue by bringing more oxygen to the brain</a:t>
            </a:r>
          </a:p>
          <a:p>
            <a:pPr eaLnBrk="1" hangingPunct="1">
              <a:defRPr/>
            </a:pPr>
            <a:r>
              <a:rPr lang="en-US" dirty="0" smtClean="0"/>
              <a:t>Giving you a can-do spirit when faced with new challenges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Treating Minor Injuries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R.I.C.E.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est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ce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ompression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levation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Major Workout Injuries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Fractures &amp; Dislocation</a:t>
            </a:r>
          </a:p>
          <a:p>
            <a:pPr eaLnBrk="1" hangingPunct="1">
              <a:defRPr/>
            </a:pPr>
            <a:r>
              <a:rPr lang="en-US" dirty="0" smtClean="0"/>
              <a:t>Tendonitis</a:t>
            </a:r>
          </a:p>
          <a:p>
            <a:pPr eaLnBrk="1" hangingPunct="1">
              <a:defRPr/>
            </a:pPr>
            <a:r>
              <a:rPr lang="en-US" dirty="0" smtClean="0"/>
              <a:t>Concussions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Benefits to Social Health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Builds self confidence which helps you cope better in social situations</a:t>
            </a:r>
          </a:p>
          <a:p>
            <a:pPr eaLnBrk="1" hangingPunct="1">
              <a:defRPr/>
            </a:pPr>
            <a:r>
              <a:rPr lang="en-US" dirty="0" smtClean="0"/>
              <a:t>Gives opportunities to interact and cooperate with others</a:t>
            </a:r>
          </a:p>
          <a:p>
            <a:pPr eaLnBrk="1" hangingPunct="1">
              <a:defRPr/>
            </a:pPr>
            <a:r>
              <a:rPr lang="en-US" dirty="0" smtClean="0"/>
              <a:t>Helps you to manage your stress, which can enhance your relationships with others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Risks of Physical Inactivity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Sedentary Lifestyle</a:t>
            </a:r>
            <a:r>
              <a:rPr lang="en-US" dirty="0" smtClean="0"/>
              <a:t> – a way of life that involves little physical activity.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Diabetes</a:t>
            </a:r>
            <a:r>
              <a:rPr lang="en-US" dirty="0" smtClean="0"/>
              <a:t> – a serious disorder that prevents the body from converting food into energy.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Cardiovascular Disease</a:t>
            </a:r>
            <a:r>
              <a:rPr lang="en-US" dirty="0" smtClean="0"/>
              <a:t> – A disease that affects the heart and blood vessels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Risks of Physical Inactivity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Risk of </a:t>
            </a:r>
            <a:r>
              <a:rPr lang="en-US" dirty="0" smtClean="0">
                <a:solidFill>
                  <a:srgbClr val="FF0000"/>
                </a:solidFill>
              </a:rPr>
              <a:t>osteoporosis</a:t>
            </a:r>
            <a:r>
              <a:rPr lang="en-US" dirty="0" smtClean="0"/>
              <a:t>– a condition characterized by a decrease in bone density, producing porous and fragile bones.</a:t>
            </a:r>
          </a:p>
          <a:p>
            <a:pPr eaLnBrk="1" hangingPunct="1">
              <a:defRPr/>
            </a:pPr>
            <a:r>
              <a:rPr lang="en-US" dirty="0" smtClean="0"/>
              <a:t>Reduced ability to manage stress</a:t>
            </a:r>
          </a:p>
          <a:p>
            <a:pPr eaLnBrk="1" hangingPunct="1">
              <a:defRPr/>
            </a:pPr>
            <a:r>
              <a:rPr lang="en-US" dirty="0" smtClean="0"/>
              <a:t>Decreased opportunities to meet and form friendships with active people.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Physical Activity &amp; Weight Control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Metabolism</a:t>
            </a:r>
            <a:r>
              <a:rPr lang="en-US" dirty="0" smtClean="0"/>
              <a:t> – the process by which your body gets energy from food.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Fitness &amp; You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Lesson 2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183</TotalTime>
  <Words>1314</Words>
  <Application>Microsoft PowerPoint</Application>
  <PresentationFormat>On-screen Show (4:3)</PresentationFormat>
  <Paragraphs>181</Paragraphs>
  <Slides>41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Textured</vt:lpstr>
      <vt:lpstr>Physical Activity &amp; Your Health</vt:lpstr>
      <vt:lpstr>Physical Activity vs. Physical Fitness</vt:lpstr>
      <vt:lpstr>Benefits To Physical Health</vt:lpstr>
      <vt:lpstr>Benefits to Mental/Emotional Health</vt:lpstr>
      <vt:lpstr>Benefits to Social Health</vt:lpstr>
      <vt:lpstr>Risks of Physical Inactivity</vt:lpstr>
      <vt:lpstr>Risks of Physical Inactivity</vt:lpstr>
      <vt:lpstr>Physical Activity &amp; Weight Control</vt:lpstr>
      <vt:lpstr>Fitness &amp; You</vt:lpstr>
      <vt:lpstr>Elements of Fitness</vt:lpstr>
      <vt:lpstr>5 Areas of Health Related Fitness</vt:lpstr>
      <vt:lpstr>5 Areas of Health Related Fitness</vt:lpstr>
      <vt:lpstr>5 Areas of Health Related Fitness</vt:lpstr>
      <vt:lpstr>Element of Fitness</vt:lpstr>
      <vt:lpstr>Measuring Cardiorespiratory Endurance</vt:lpstr>
      <vt:lpstr>Measuring Cardiorespiratory Endurance</vt:lpstr>
      <vt:lpstr>Measuring Flexibility</vt:lpstr>
      <vt:lpstr>Measuring Muscular Strength &amp; Endurance</vt:lpstr>
      <vt:lpstr>Measuring Body Composition</vt:lpstr>
      <vt:lpstr>Improving Your Fitness</vt:lpstr>
      <vt:lpstr>Improving Your Fitness</vt:lpstr>
      <vt:lpstr>Improving Cardiorespiratory Endurance</vt:lpstr>
      <vt:lpstr>Improving Muscular Strength &amp; Endurance</vt:lpstr>
      <vt:lpstr>Target Heart Range</vt:lpstr>
      <vt:lpstr>3 types of resistance training to improve strength &amp; endurance</vt:lpstr>
      <vt:lpstr>3 types of resistance training to improve strength &amp; endurance</vt:lpstr>
      <vt:lpstr>3 types of resistance training to improve strength &amp; endurance</vt:lpstr>
      <vt:lpstr>Improving &amp; Maintaining Bone Strength</vt:lpstr>
      <vt:lpstr>Planning a Personal Activity Program</vt:lpstr>
      <vt:lpstr>Physical Activity Pyramid</vt:lpstr>
      <vt:lpstr>Factors that may affect your workout</vt:lpstr>
      <vt:lpstr>Basics of Physical Activity Program</vt:lpstr>
      <vt:lpstr>3 Basic Stages for a workout</vt:lpstr>
      <vt:lpstr>The Workout</vt:lpstr>
      <vt:lpstr>F.I.T.T.</vt:lpstr>
      <vt:lpstr>Monitoring Your Progress</vt:lpstr>
      <vt:lpstr>Common Workout Injuries</vt:lpstr>
      <vt:lpstr>Common Workout Injuries</vt:lpstr>
      <vt:lpstr>Common Minor Workout Injuries</vt:lpstr>
      <vt:lpstr>Treating Minor Injuries</vt:lpstr>
      <vt:lpstr>Major Workout Injuries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Activity &amp; Your Health</dc:title>
  <dc:creator>Zach Keene</dc:creator>
  <cp:lastModifiedBy>keene.zach</cp:lastModifiedBy>
  <cp:revision>14</cp:revision>
  <dcterms:created xsi:type="dcterms:W3CDTF">2005-07-30T18:21:53Z</dcterms:created>
  <dcterms:modified xsi:type="dcterms:W3CDTF">2009-08-25T13:57:21Z</dcterms:modified>
</cp:coreProperties>
</file>