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Default Extension="doc" ContentType="application/msword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5"/>
  </p:notesMasterIdLst>
  <p:sldIdLst>
    <p:sldId id="256" r:id="rId2"/>
    <p:sldId id="257" r:id="rId3"/>
    <p:sldId id="283" r:id="rId4"/>
    <p:sldId id="258" r:id="rId5"/>
    <p:sldId id="284" r:id="rId6"/>
    <p:sldId id="259" r:id="rId7"/>
    <p:sldId id="285" r:id="rId8"/>
    <p:sldId id="260" r:id="rId9"/>
    <p:sldId id="286" r:id="rId10"/>
    <p:sldId id="261" r:id="rId11"/>
    <p:sldId id="287" r:id="rId12"/>
    <p:sldId id="262" r:id="rId13"/>
    <p:sldId id="288" r:id="rId14"/>
    <p:sldId id="263" r:id="rId15"/>
    <p:sldId id="289" r:id="rId16"/>
    <p:sldId id="264" r:id="rId17"/>
    <p:sldId id="290" r:id="rId18"/>
    <p:sldId id="265" r:id="rId19"/>
    <p:sldId id="291" r:id="rId20"/>
    <p:sldId id="266" r:id="rId21"/>
    <p:sldId id="292" r:id="rId22"/>
    <p:sldId id="267" r:id="rId23"/>
    <p:sldId id="293" r:id="rId24"/>
    <p:sldId id="268" r:id="rId25"/>
    <p:sldId id="294" r:id="rId26"/>
    <p:sldId id="269" r:id="rId27"/>
    <p:sldId id="295" r:id="rId28"/>
    <p:sldId id="270" r:id="rId29"/>
    <p:sldId id="296" r:id="rId30"/>
    <p:sldId id="271" r:id="rId31"/>
    <p:sldId id="297" r:id="rId32"/>
    <p:sldId id="272" r:id="rId33"/>
    <p:sldId id="298" r:id="rId34"/>
    <p:sldId id="273" r:id="rId35"/>
    <p:sldId id="300" r:id="rId36"/>
    <p:sldId id="274" r:id="rId37"/>
    <p:sldId id="301" r:id="rId38"/>
    <p:sldId id="275" r:id="rId39"/>
    <p:sldId id="302" r:id="rId40"/>
    <p:sldId id="276" r:id="rId41"/>
    <p:sldId id="303" r:id="rId42"/>
    <p:sldId id="277" r:id="rId43"/>
    <p:sldId id="304" r:id="rId44"/>
    <p:sldId id="279" r:id="rId45"/>
    <p:sldId id="305" r:id="rId46"/>
    <p:sldId id="280" r:id="rId47"/>
    <p:sldId id="306" r:id="rId48"/>
    <p:sldId id="281" r:id="rId49"/>
    <p:sldId id="307" r:id="rId50"/>
    <p:sldId id="282" r:id="rId51"/>
    <p:sldId id="308" r:id="rId52"/>
    <p:sldId id="309" r:id="rId53"/>
    <p:sldId id="310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982FC-E418-42CD-9594-C80707C8AB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C7D4B-E76E-4515-8CD8-71232F493826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8F89C-DBD9-4E39-9FEE-C5425D6E7368}" type="slidenum">
              <a:rPr lang="en-US"/>
              <a:pPr/>
              <a:t>10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5DF59-841B-4BA5-88A1-90863BA15DDA}" type="slidenum">
              <a:rPr lang="en-US"/>
              <a:pPr/>
              <a:t>11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2F65A-4514-4720-9A82-6D58130FAC2F}" type="slidenum">
              <a:rPr lang="en-US"/>
              <a:pPr/>
              <a:t>12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CDEEC-B1D5-4A7F-8381-8342C1EB6821}" type="slidenum">
              <a:rPr lang="en-US"/>
              <a:pPr/>
              <a:t>13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365E2-65CC-43ED-A4C3-5B6DC2E9C02F}" type="slidenum">
              <a:rPr lang="en-US"/>
              <a:pPr/>
              <a:t>14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E54D8-EDA9-49C8-8772-448EE04A5E06}" type="slidenum">
              <a:rPr lang="en-US"/>
              <a:pPr/>
              <a:t>15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A838B-49DF-449C-9FA3-C966013DEECF}" type="slidenum">
              <a:rPr lang="en-US"/>
              <a:pPr/>
              <a:t>16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8DEAA-0E93-43F4-AABC-68B3749C4399}" type="slidenum">
              <a:rPr lang="en-US"/>
              <a:pPr/>
              <a:t>17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EF87F-9A04-4A4E-920F-6CCDE4BCA3D4}" type="slidenum">
              <a:rPr lang="en-US"/>
              <a:pPr/>
              <a:t>18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31C05C-303E-42BC-86A4-D1F1A6C21934}" type="slidenum">
              <a:rPr lang="en-US"/>
              <a:pPr/>
              <a:t>19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20506-AB0D-4586-BCAD-F624E6D8FD1F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0E772-2B28-42A9-82F0-624F8D7C967C}" type="slidenum">
              <a:rPr lang="en-US"/>
              <a:pPr/>
              <a:t>20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2E6E9E-F5F2-49D6-BD82-CAD312624775}" type="slidenum">
              <a:rPr lang="en-US"/>
              <a:pPr/>
              <a:t>21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1314F-958B-4BC6-A3E1-50C37985F8FA}" type="slidenum">
              <a:rPr lang="en-US"/>
              <a:pPr/>
              <a:t>22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A07431-EEB4-42AE-8625-00FC2619B038}" type="slidenum">
              <a:rPr lang="en-US"/>
              <a:pPr/>
              <a:t>23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9554D-10D1-4084-95A2-01AD016EDC34}" type="slidenum">
              <a:rPr lang="en-US"/>
              <a:pPr/>
              <a:t>24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30177-37C5-489F-B14F-E7CA0734FF25}" type="slidenum">
              <a:rPr lang="en-US"/>
              <a:pPr/>
              <a:t>25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E3298-6C5B-4339-9B3C-324F09B6439E}" type="slidenum">
              <a:rPr lang="en-US"/>
              <a:pPr/>
              <a:t>26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73F1B-725C-4288-9C6E-E1F008E1464B}" type="slidenum">
              <a:rPr lang="en-US"/>
              <a:pPr/>
              <a:t>27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4A9E1-BEB2-4380-A004-6E69C3996E04}" type="slidenum">
              <a:rPr lang="en-US"/>
              <a:pPr/>
              <a:t>28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26762-ABBD-43A2-A8C9-0FD227F6473E}" type="slidenum">
              <a:rPr lang="en-US"/>
              <a:pPr/>
              <a:t>29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942E9-80EA-46EB-9B44-8B6717475A0E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ABE5D-B7A0-4D55-9B65-5C4B7C2B645B}" type="slidenum">
              <a:rPr lang="en-US"/>
              <a:pPr/>
              <a:t>30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FCE57-4AE1-440C-B6C0-11BFA7D75342}" type="slidenum">
              <a:rPr lang="en-US"/>
              <a:pPr/>
              <a:t>31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45B841-AB32-4964-916B-71B4B7E9B592}" type="slidenum">
              <a:rPr lang="en-US"/>
              <a:pPr/>
              <a:t>32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89300-3971-4DFB-8DAB-8E1C0ABFF7A9}" type="slidenum">
              <a:rPr lang="en-US"/>
              <a:pPr/>
              <a:t>33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56E82-B3CE-4BE9-B062-5A80CCD3EBA4}" type="slidenum">
              <a:rPr lang="en-US"/>
              <a:pPr/>
              <a:t>34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05F5F-549E-448D-8D5D-D415708E33E4}" type="slidenum">
              <a:rPr lang="en-US"/>
              <a:pPr/>
              <a:t>35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01EC2-C1A3-4197-96F4-A5910631AA38}" type="slidenum">
              <a:rPr lang="en-US"/>
              <a:pPr/>
              <a:t>36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9CAFE-4ED0-4963-8B54-4C0C03AAC128}" type="slidenum">
              <a:rPr lang="en-US"/>
              <a:pPr/>
              <a:t>37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477D8-2194-4A9E-8D40-D2CD4A7887E0}" type="slidenum">
              <a:rPr lang="en-US"/>
              <a:pPr/>
              <a:t>38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53BAF-E13C-4DFF-BD5E-B45F711A72A6}" type="slidenum">
              <a:rPr lang="en-US"/>
              <a:pPr/>
              <a:t>39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E6321-C26C-4E0F-BF9F-8E374EE7BB8C}" type="slidenum">
              <a:rPr lang="en-US"/>
              <a:pPr/>
              <a:t>4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23077-AE8D-4045-9A5F-D9A5DEE6D92A}" type="slidenum">
              <a:rPr lang="en-US"/>
              <a:pPr/>
              <a:t>40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A2DC1-2269-47EE-99DF-6A419C04FB78}" type="slidenum">
              <a:rPr lang="en-US"/>
              <a:pPr/>
              <a:t>41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B775D-75B0-4379-BB9D-7E8FA8F01B34}" type="slidenum">
              <a:rPr lang="en-US"/>
              <a:pPr/>
              <a:t>42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F48EF-942B-45A7-9EE8-50B042EAD340}" type="slidenum">
              <a:rPr lang="en-US"/>
              <a:pPr/>
              <a:t>43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F68DDC-353A-48E7-B08A-D4250458D8FC}" type="slidenum">
              <a:rPr lang="en-US"/>
              <a:pPr/>
              <a:t>44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0E8F5-A57C-4E43-8A7C-4D0CF697E0A3}" type="slidenum">
              <a:rPr lang="en-US"/>
              <a:pPr/>
              <a:t>45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8E2B7-D047-49E2-929B-FADCDA4F605F}" type="slidenum">
              <a:rPr lang="en-US"/>
              <a:pPr/>
              <a:t>46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DF4A4-8413-45E5-B2F0-56C79A56F18E}" type="slidenum">
              <a:rPr lang="en-US"/>
              <a:pPr/>
              <a:t>47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1E1C3-0536-4374-A2FD-EEA64A21C02C}" type="slidenum">
              <a:rPr lang="en-US"/>
              <a:pPr/>
              <a:t>48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97129-C5E3-4B36-A4C1-A87A80D9B597}" type="slidenum">
              <a:rPr lang="en-US"/>
              <a:pPr/>
              <a:t>49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1E7EE-E2A8-4AFA-AF45-1F26A47A9211}" type="slidenum">
              <a:rPr lang="en-US"/>
              <a:pPr/>
              <a:t>5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06F140-1F19-4263-B453-C4E181E6E78D}" type="slidenum">
              <a:rPr lang="en-US"/>
              <a:pPr/>
              <a:t>50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487D0C-6522-45CA-AA96-A97B2496F66B}" type="slidenum">
              <a:rPr lang="en-US"/>
              <a:pPr/>
              <a:t>51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5F7E8-DBE7-43E8-893B-58C510C7495A}" type="slidenum">
              <a:rPr lang="en-US"/>
              <a:pPr/>
              <a:t>52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43112-6BA2-41A1-BD78-AF5E7BE43758}" type="slidenum">
              <a:rPr lang="en-US"/>
              <a:pPr/>
              <a:t>53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58BDAF-F1CF-4E23-9105-CA1226EB87FA}" type="slidenum">
              <a:rPr lang="en-US"/>
              <a:pPr/>
              <a:t>6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53D7C-D86F-46C9-9C34-2AD97750B1DA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BCBF6-891D-4006-A412-C9E31B1093BB}" type="slidenum">
              <a:rPr lang="en-US"/>
              <a:pPr/>
              <a:t>8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1FE22-B195-4FBF-8AC5-6F423E7FB04D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4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5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6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7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8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B26CDA-7997-49E4-A9F3-165821511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3DEA-5659-4680-B931-8307B9697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D719-1AAF-44A6-B03F-B5E40E75DA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E97520-525B-426A-A197-D53C595E4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8F9B-7BEE-4EBE-BBD9-DF6CB9F266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D93BD-4A3C-4D1C-99C2-06B3FE353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1DB11-BAA6-45B4-B43A-91A1679A16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8E3E2-4A2C-4EF4-81C0-312FAD21A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3D5EB-F92A-4750-999E-869334C55A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A7B03-885B-47BE-8D56-C651396579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9EAB7-D34A-4EE7-9267-98495A25D1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5A396-C2DE-456A-A09C-A320075814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9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0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1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2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3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4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2D4FC6-179C-425E-958C-6EBABB8B37A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2.xml"/><Relationship Id="rId18" Type="http://schemas.openxmlformats.org/officeDocument/2006/relationships/slide" Target="slide44.xml"/><Relationship Id="rId26" Type="http://schemas.openxmlformats.org/officeDocument/2006/relationships/slide" Target="slide48.xml"/><Relationship Id="rId3" Type="http://schemas.openxmlformats.org/officeDocument/2006/relationships/notesSlide" Target="../notesSlides/notesSlide1.xml"/><Relationship Id="rId21" Type="http://schemas.openxmlformats.org/officeDocument/2006/relationships/slide" Target="slide36.xml"/><Relationship Id="rId7" Type="http://schemas.openxmlformats.org/officeDocument/2006/relationships/slide" Target="slide4.xml"/><Relationship Id="rId12" Type="http://schemas.openxmlformats.org/officeDocument/2006/relationships/slide" Target="slide32.xml"/><Relationship Id="rId17" Type="http://schemas.openxmlformats.org/officeDocument/2006/relationships/slide" Target="slide34.xml"/><Relationship Id="rId25" Type="http://schemas.openxmlformats.org/officeDocument/2006/relationships/slide" Target="slide38.xml"/><Relationship Id="rId2" Type="http://schemas.openxmlformats.org/officeDocument/2006/relationships/slideLayout" Target="../slideLayouts/slideLayout12.xml"/><Relationship Id="rId16" Type="http://schemas.openxmlformats.org/officeDocument/2006/relationships/slide" Target="slide24.xml"/><Relationship Id="rId20" Type="http://schemas.openxmlformats.org/officeDocument/2006/relationships/slide" Target="slide26.xml"/><Relationship Id="rId29" Type="http://schemas.openxmlformats.org/officeDocument/2006/relationships/slide" Target="slide40.xml"/><Relationship Id="rId1" Type="http://schemas.openxmlformats.org/officeDocument/2006/relationships/vmlDrawing" Target="../drawings/vmlDrawing1.vml"/><Relationship Id="rId6" Type="http://schemas.openxmlformats.org/officeDocument/2006/relationships/slide" Target="slide2.xml"/><Relationship Id="rId11" Type="http://schemas.openxmlformats.org/officeDocument/2006/relationships/slide" Target="slide12.xml"/><Relationship Id="rId24" Type="http://schemas.openxmlformats.org/officeDocument/2006/relationships/slide" Target="slide28.xml"/><Relationship Id="rId5" Type="http://schemas.openxmlformats.org/officeDocument/2006/relationships/oleObject" Target="../embeddings/Microsoft_Office_Word_97_-_2003_Document1.doc"/><Relationship Id="rId15" Type="http://schemas.openxmlformats.org/officeDocument/2006/relationships/slide" Target="slide14.xml"/><Relationship Id="rId23" Type="http://schemas.openxmlformats.org/officeDocument/2006/relationships/slide" Target="slide18.xml"/><Relationship Id="rId28" Type="http://schemas.openxmlformats.org/officeDocument/2006/relationships/slide" Target="slide30.xml"/><Relationship Id="rId10" Type="http://schemas.openxmlformats.org/officeDocument/2006/relationships/slide" Target="slide10.xml"/><Relationship Id="rId19" Type="http://schemas.openxmlformats.org/officeDocument/2006/relationships/slide" Target="slide16.xml"/><Relationship Id="rId31" Type="http://schemas.openxmlformats.org/officeDocument/2006/relationships/slide" Target="slide52.xml"/><Relationship Id="rId4" Type="http://schemas.openxmlformats.org/officeDocument/2006/relationships/audio" Target="../media/audio1.wav"/><Relationship Id="rId9" Type="http://schemas.openxmlformats.org/officeDocument/2006/relationships/slide" Target="slide8.xml"/><Relationship Id="rId14" Type="http://schemas.openxmlformats.org/officeDocument/2006/relationships/slide" Target="slide42.xml"/><Relationship Id="rId22" Type="http://schemas.openxmlformats.org/officeDocument/2006/relationships/slide" Target="slide46.xml"/><Relationship Id="rId27" Type="http://schemas.openxmlformats.org/officeDocument/2006/relationships/slide" Target="slide20.xml"/><Relationship Id="rId30" Type="http://schemas.openxmlformats.org/officeDocument/2006/relationships/slide" Target="slide5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My%20Documents\final_Q.wav" TargetMode="External"/><Relationship Id="rId6" Type="http://schemas.openxmlformats.org/officeDocument/2006/relationships/image" Target="../media/image2.jpeg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folHlink"/>
                </a:solidFill>
              </a:rPr>
              <a:t>Health Jeopardy</a:t>
            </a:r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685800" y="1524000"/>
          <a:ext cx="7775575" cy="4638675"/>
        </p:xfrm>
        <a:graphic>
          <a:graphicData uri="http://schemas.openxmlformats.org/presentationml/2006/ole">
            <p:oleObj spid="_x0000_s2051" name="Document" r:id="rId5" imgW="7928640" imgH="4730760" progId="Word.Document.8">
              <p:embed/>
            </p:oleObj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1602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Lesson 1</a:t>
            </a:r>
            <a:endParaRPr lang="en-US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1676400"/>
            <a:ext cx="16002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Lesson 2</a:t>
            </a:r>
            <a:endParaRPr lang="en-US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10000" y="16764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Lesson 3</a:t>
            </a:r>
            <a:endParaRPr lang="en-US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334000" y="1676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Lesson 4</a:t>
            </a:r>
            <a:endParaRPr lang="en-US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086600" y="1676400"/>
            <a:ext cx="919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Test ?</a:t>
            </a:r>
            <a:endParaRPr lang="en-US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hlinkClick r:id="rId6" action="ppaction://hlinksldjump"/>
              </a:rPr>
              <a:t>$100</a:t>
            </a:r>
            <a:endParaRPr lang="en-US" dirty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98525" y="3241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7" action="ppaction://hlinksldjump"/>
              </a:rPr>
              <a:t>$200</a:t>
            </a:r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898525" y="4003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8" action="ppaction://hlinksldjump"/>
              </a:rPr>
              <a:t>$300</a:t>
            </a:r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898525" y="4765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9" action="ppaction://hlinksldjump"/>
              </a:rPr>
              <a:t>$400</a:t>
            </a:r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898525" y="5527675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0" action="ppaction://hlinksldjump"/>
              </a:rPr>
              <a:t>$500</a:t>
            </a:r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514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1" action="ppaction://hlinksldjump"/>
              </a:rPr>
              <a:t> $100</a:t>
            </a:r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562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2" action="ppaction://hlinksldjump"/>
              </a:rPr>
              <a:t>$100</a:t>
            </a:r>
            <a:endParaRPr lang="en-US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0386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3" action="ppaction://hlinksldjump"/>
              </a:rPr>
              <a:t>$100</a:t>
            </a:r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7010400" y="2514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4" action="ppaction://hlinksldjump"/>
              </a:rPr>
              <a:t>$100</a:t>
            </a:r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514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5" action="ppaction://hlinksldjump"/>
              </a:rPr>
              <a:t> $200</a:t>
            </a:r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038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6" action="ppaction://hlinksldjump"/>
              </a:rPr>
              <a:t>$200</a:t>
            </a:r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55626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7" action="ppaction://hlinksldjump"/>
              </a:rPr>
              <a:t>$200</a:t>
            </a:r>
            <a:endParaRPr lang="en-US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7010400" y="3276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18" action="ppaction://hlinksldjump"/>
              </a:rPr>
              <a:t>$200</a:t>
            </a:r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2514600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19" action="ppaction://hlinksldjump"/>
              </a:rPr>
              <a:t> $300</a:t>
            </a:r>
            <a:endParaRPr lang="en-US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3962400" y="39624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</a:t>
            </a:r>
            <a:r>
              <a:rPr lang="en-US">
                <a:hlinkClick r:id="rId20" action="ppaction://hlinksldjump"/>
              </a:rPr>
              <a:t>$300</a:t>
            </a: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5538788" y="3962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1" action="ppaction://hlinksldjump"/>
              </a:rPr>
              <a:t>$300</a:t>
            </a:r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010400" y="4038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2" action="ppaction://hlinksldjump"/>
              </a:rPr>
              <a:t>$300</a:t>
            </a:r>
            <a:endParaRPr 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514600" y="47244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3" action="ppaction://hlinksldjump"/>
              </a:rPr>
              <a:t> $400</a:t>
            </a:r>
            <a:endParaRPr 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038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4" action="ppaction://hlinksldjump"/>
              </a:rPr>
              <a:t>$400</a:t>
            </a:r>
            <a:endParaRPr lang="en-US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55626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5" action="ppaction://hlinksldjump"/>
              </a:rPr>
              <a:t>$400</a:t>
            </a:r>
            <a:endParaRPr lang="en-US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7010400" y="4800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6" action="ppaction://hlinksldjump"/>
              </a:rPr>
              <a:t>$400</a:t>
            </a:r>
            <a:endParaRPr lang="en-US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514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27" action="ppaction://hlinksldjump"/>
              </a:rPr>
              <a:t> $500</a:t>
            </a:r>
            <a:endParaRPr lang="en-US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4038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8" action="ppaction://hlinksldjump"/>
              </a:rPr>
              <a:t>$500</a:t>
            </a:r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55626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29" action="ppaction://hlinksldjump"/>
              </a:rPr>
              <a:t>$500</a:t>
            </a:r>
            <a:endParaRPr lang="en-US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010400" y="556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hlinkClick r:id="rId30" action="ppaction://hlinksldjump"/>
              </a:rPr>
              <a:t>$500</a:t>
            </a:r>
            <a:endParaRPr lang="en-US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765925" y="6324600"/>
            <a:ext cx="1995488" cy="466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hlinkClick r:id="rId31" action="ppaction://hlinksldjump"/>
              </a:rPr>
              <a:t>Final Jeopardy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je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build="p" autoUpdateAnimBg="0"/>
      <p:bldP spid="2053" grpId="0" build="p" autoUpdateAnimBg="0"/>
      <p:bldP spid="2054" grpId="0" build="p" autoUpdateAnimBg="0"/>
      <p:bldP spid="2055" grpId="0" build="p" autoUpdateAnimBg="0"/>
      <p:bldP spid="2056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1</a:t>
            </a:r>
          </a:p>
        </p:txBody>
      </p:sp>
      <p:pic>
        <p:nvPicPr>
          <p:cNvPr id="71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Avoiding harmful behaviors such as sexual activity and drug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1</a:t>
            </a:r>
          </a:p>
        </p:txBody>
      </p:sp>
      <p:pic>
        <p:nvPicPr>
          <p:cNvPr id="348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819400" y="2209800"/>
            <a:ext cx="22621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Abstinence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2</a:t>
            </a:r>
          </a:p>
        </p:txBody>
      </p:sp>
      <p:pic>
        <p:nvPicPr>
          <p:cNvPr id="81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HPV virus causes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2</a:t>
            </a:r>
          </a:p>
        </p:txBody>
      </p:sp>
      <p:pic>
        <p:nvPicPr>
          <p:cNvPr id="358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429000" y="2209800"/>
            <a:ext cx="27169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Genital Warts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2</a:t>
            </a:r>
          </a:p>
        </p:txBody>
      </p:sp>
      <p:pic>
        <p:nvPicPr>
          <p:cNvPr id="921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701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is a bacterial STD that progresses in stages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2</a:t>
            </a:r>
          </a:p>
        </p:txBody>
      </p:sp>
      <p:pic>
        <p:nvPicPr>
          <p:cNvPr id="368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581400" y="2133600"/>
            <a:ext cx="16979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Syphilis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2</a:t>
            </a:r>
          </a:p>
        </p:txBody>
      </p:sp>
      <p:pic>
        <p:nvPicPr>
          <p:cNvPr id="1024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057400"/>
            <a:ext cx="716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An STD caused by a protozoan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2</a:t>
            </a:r>
          </a:p>
        </p:txBody>
      </p:sp>
      <p:pic>
        <p:nvPicPr>
          <p:cNvPr id="378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743200" y="2819400"/>
            <a:ext cx="30410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err="1" smtClean="0"/>
              <a:t>Trichomoniasis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2</a:t>
            </a:r>
          </a:p>
        </p:txBody>
      </p:sp>
      <p:pic>
        <p:nvPicPr>
          <p:cNvPr id="1126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6858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STD can lead to cancer of the liver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2</a:t>
            </a:r>
          </a:p>
        </p:txBody>
      </p:sp>
      <p:pic>
        <p:nvPicPr>
          <p:cNvPr id="389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657600" y="2057400"/>
            <a:ext cx="22749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Hepatitis 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Lesson 1</a:t>
            </a:r>
          </a:p>
        </p:txBody>
      </p:sp>
      <p:pic>
        <p:nvPicPr>
          <p:cNvPr id="30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600200" y="2438400"/>
            <a:ext cx="55324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Consequence of some STD’s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Lesson 2</a:t>
            </a:r>
          </a:p>
        </p:txBody>
      </p:sp>
      <p:pic>
        <p:nvPicPr>
          <p:cNvPr id="1229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143000" y="1981200"/>
            <a:ext cx="6629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can cause PID and lead to infertility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Lesson 2</a:t>
            </a:r>
          </a:p>
        </p:txBody>
      </p:sp>
      <p:pic>
        <p:nvPicPr>
          <p:cNvPr id="399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200400" y="2362200"/>
            <a:ext cx="22108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Chlamydia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Question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1331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virus that causes AIDS attacks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Answer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409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743200" y="2133600"/>
            <a:ext cx="29146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immune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Question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1433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HIV lives inside cells and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Answer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419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048000" y="2362200"/>
            <a:ext cx="22749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Body Fluid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Question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1536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90600" y="21336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is the advanced stage of HIV infection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Answer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430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00200" y="2438400"/>
            <a:ext cx="12618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Question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1638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66800" y="2057400"/>
            <a:ext cx="6934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As the number of HIV viruses in the body increase, what happens to the T cells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Answer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440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429000" y="2057400"/>
            <a:ext cx="28392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They decrease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Lesson 1</a:t>
            </a:r>
          </a:p>
        </p:txBody>
      </p:sp>
      <p:pic>
        <p:nvPicPr>
          <p:cNvPr id="307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886200" y="2667000"/>
            <a:ext cx="14927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Cancer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Question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1741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47800" y="1981200"/>
            <a:ext cx="731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What are the only ways to contract the HIV virus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Answer from </a:t>
            </a:r>
            <a:r>
              <a:rPr lang="en-US" dirty="0" smtClean="0"/>
              <a:t>Lesson 3</a:t>
            </a:r>
            <a:endParaRPr lang="en-US" dirty="0"/>
          </a:p>
        </p:txBody>
      </p:sp>
      <p:pic>
        <p:nvPicPr>
          <p:cNvPr id="450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133600" y="2590800"/>
            <a:ext cx="345492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Blood</a:t>
            </a:r>
          </a:p>
          <a:p>
            <a:r>
              <a:rPr lang="en-US" sz="3600" dirty="0" smtClean="0"/>
              <a:t>Semen</a:t>
            </a:r>
          </a:p>
          <a:p>
            <a:r>
              <a:rPr lang="en-US" sz="3600" dirty="0" smtClean="0"/>
              <a:t>Vaginal Secretion</a:t>
            </a:r>
          </a:p>
          <a:p>
            <a:r>
              <a:rPr lang="en-US" sz="3600" dirty="0" smtClean="0"/>
              <a:t>Breast Milk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1843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693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What stage of HIV infection is characterized by flu-like symptoms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60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438400" y="2133600"/>
            <a:ext cx="7232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1st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1945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74475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The stage of HIV infection when yeast </a:t>
            </a:r>
          </a:p>
          <a:p>
            <a:r>
              <a:rPr lang="en-US" sz="3600" dirty="0" smtClean="0"/>
              <a:t>Infections are common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81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048000" y="1981200"/>
            <a:ext cx="26468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Symptomatic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048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90600" y="1905000"/>
            <a:ext cx="71224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The test that screens for the presence </a:t>
            </a:r>
          </a:p>
          <a:p>
            <a:r>
              <a:rPr lang="en-US" sz="3600" dirty="0" smtClean="0"/>
              <a:t>Of HIV antibodies in the blood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491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667000" y="1981200"/>
            <a:ext cx="9541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EIA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$400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150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676400" y="1905000"/>
            <a:ext cx="6096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A global outbreak of infectious disease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$400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5017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962400" y="2286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Pandemic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Lesson 1</a:t>
            </a:r>
          </a:p>
        </p:txBody>
      </p:sp>
      <p:pic>
        <p:nvPicPr>
          <p:cNvPr id="40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19200" y="2362200"/>
            <a:ext cx="61880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Technique to counter peer pressure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$500 Question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2253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066800" y="1981200"/>
            <a:ext cx="723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About 95% of those infected with HIV/AIDS live where</a:t>
            </a:r>
            <a:endParaRPr lang="en-US" sz="3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72400" cy="1143000"/>
          </a:xfrm>
        </p:spPr>
        <p:txBody>
          <a:bodyPr/>
          <a:lstStyle/>
          <a:p>
            <a:r>
              <a:rPr lang="en-US" dirty="0"/>
              <a:t>$500 Answer from </a:t>
            </a:r>
            <a:r>
              <a:rPr lang="en-US" dirty="0" smtClean="0"/>
              <a:t>Lesson 4</a:t>
            </a:r>
            <a:endParaRPr lang="en-US" dirty="0"/>
          </a:p>
        </p:txBody>
      </p:sp>
      <p:pic>
        <p:nvPicPr>
          <p:cNvPr id="512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438400" y="2133600"/>
            <a:ext cx="457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The developing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Question from Test?</a:t>
            </a:r>
          </a:p>
        </p:txBody>
      </p:sp>
      <p:pic>
        <p:nvPicPr>
          <p:cNvPr id="2355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7086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Compared to adults, teens are less likely to do what </a:t>
            </a:r>
            <a:r>
              <a:rPr lang="en-US" sz="3600" dirty="0" smtClean="0"/>
              <a:t>when it comes to STD’s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$100 Answer from Test?</a:t>
            </a:r>
          </a:p>
        </p:txBody>
      </p:sp>
      <p:pic>
        <p:nvPicPr>
          <p:cNvPr id="522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362200" y="2286000"/>
            <a:ext cx="43909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Seek medical attention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Question from Test?</a:t>
            </a:r>
          </a:p>
        </p:txBody>
      </p:sp>
      <p:pic>
        <p:nvPicPr>
          <p:cNvPr id="2560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0" y="1828800"/>
            <a:ext cx="6096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In what stage does HIV often destroy brain cells, causing confusion and memory loss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Test?</a:t>
            </a:r>
          </a:p>
        </p:txBody>
      </p:sp>
      <p:pic>
        <p:nvPicPr>
          <p:cNvPr id="532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371600" y="2057400"/>
            <a:ext cx="59986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The last stages of HIV or AIDS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Test?</a:t>
            </a:r>
          </a:p>
        </p:txBody>
      </p:sp>
      <p:pic>
        <p:nvPicPr>
          <p:cNvPr id="2662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600200" y="1981200"/>
            <a:ext cx="5943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A bacterial STD that usually affects the mucous membranes and can cause infertility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Test?</a:t>
            </a:r>
          </a:p>
        </p:txBody>
      </p:sp>
      <p:pic>
        <p:nvPicPr>
          <p:cNvPr id="542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667000" y="2209800"/>
            <a:ext cx="21595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Gonorrhea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Test?</a:t>
            </a:r>
          </a:p>
        </p:txBody>
      </p:sp>
      <p:pic>
        <p:nvPicPr>
          <p:cNvPr id="2765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676400" y="2057400"/>
            <a:ext cx="5867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The inability to conceive or difficulty with conceiving a child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Test?</a:t>
            </a:r>
          </a:p>
        </p:txBody>
      </p:sp>
      <p:pic>
        <p:nvPicPr>
          <p:cNvPr id="55299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048000" y="2438400"/>
            <a:ext cx="1954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Infertility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$200 Answer from Lesson 1</a:t>
            </a:r>
          </a:p>
        </p:txBody>
      </p:sp>
      <p:pic>
        <p:nvPicPr>
          <p:cNvPr id="317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429000" y="2590800"/>
            <a:ext cx="31726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Refusal strategy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Question from Test?</a:t>
            </a:r>
          </a:p>
        </p:txBody>
      </p:sp>
      <p:pic>
        <p:nvPicPr>
          <p:cNvPr id="2867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676400" y="1981200"/>
            <a:ext cx="6096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This STD virus stays in the body after symptoms are treated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$500 Answer from Test?</a:t>
            </a:r>
          </a:p>
        </p:txBody>
      </p:sp>
      <p:pic>
        <p:nvPicPr>
          <p:cNvPr id="563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590800" y="2057400"/>
            <a:ext cx="160813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HPV</a:t>
            </a:r>
          </a:p>
          <a:p>
            <a:r>
              <a:rPr lang="en-US" sz="3600" dirty="0" smtClean="0"/>
              <a:t>Herpes</a:t>
            </a:r>
          </a:p>
          <a:p>
            <a:r>
              <a:rPr lang="en-US" sz="3600" dirty="0" smtClean="0"/>
              <a:t>Or HIV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Final Jeopardy</a:t>
            </a:r>
            <a:endParaRPr lang="en-US"/>
          </a:p>
        </p:txBody>
      </p:sp>
      <p:pic>
        <p:nvPicPr>
          <p:cNvPr id="59396" name="final_Q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5867400"/>
            <a:ext cx="304800" cy="304800"/>
          </a:xfrm>
          <a:prstGeom prst="rect">
            <a:avLst/>
          </a:prstGeom>
          <a:noFill/>
        </p:spPr>
      </p:pic>
      <p:pic>
        <p:nvPicPr>
          <p:cNvPr id="59397" name="Picture 5" descr="m_button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828800" y="2133600"/>
            <a:ext cx="518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Name the 4 ways in which an EIA test can give inaccurate results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93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6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Final Jeopardy Answer</a:t>
            </a:r>
            <a:endParaRPr lang="en-US" dirty="0"/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391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Testing too soon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Hemophilia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Hepatitis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Pregnancy</a:t>
            </a:r>
            <a:endParaRPr lang="en-US" sz="3600" dirty="0"/>
          </a:p>
        </p:txBody>
      </p:sp>
      <p:pic>
        <p:nvPicPr>
          <p:cNvPr id="60420" name="Picture 4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Question from Lesson 1</a:t>
            </a:r>
          </a:p>
        </p:txBody>
      </p:sp>
      <p:pic>
        <p:nvPicPr>
          <p:cNvPr id="5123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447800" y="2362200"/>
            <a:ext cx="59848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/>
              <a:t>A disease caused by STD’s that damages reproductive organs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$300 Answer from Lesson 1</a:t>
            </a:r>
          </a:p>
        </p:txBody>
      </p:sp>
      <p:pic>
        <p:nvPicPr>
          <p:cNvPr id="32771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828800" y="2057400"/>
            <a:ext cx="55451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Pelvic Inflammatory Disease</a:t>
            </a:r>
          </a:p>
          <a:p>
            <a:r>
              <a:rPr lang="en-US" sz="3600" dirty="0" smtClean="0"/>
              <a:t>PID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Question from Lesson 1</a:t>
            </a:r>
          </a:p>
        </p:txBody>
      </p:sp>
      <p:pic>
        <p:nvPicPr>
          <p:cNvPr id="6147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                Without symptoms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$400 Answer from Lesson 1</a:t>
            </a:r>
          </a:p>
        </p:txBody>
      </p:sp>
      <p:pic>
        <p:nvPicPr>
          <p:cNvPr id="33795" name="Picture 3" descr="m_button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943600"/>
            <a:ext cx="914400" cy="685800"/>
          </a:xfrm>
          <a:prstGeom prst="rect">
            <a:avLst/>
          </a:prstGeom>
          <a:noFill/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362200" y="2209800"/>
            <a:ext cx="29033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Asymptomatic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667</TotalTime>
  <Words>749</Words>
  <Application>Microsoft Office PowerPoint</Application>
  <PresentationFormat>On-screen Show (4:3)</PresentationFormat>
  <Paragraphs>200</Paragraphs>
  <Slides>53</Slides>
  <Notes>53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Pulse</vt:lpstr>
      <vt:lpstr>Document</vt:lpstr>
      <vt:lpstr>Health Jeopardy</vt:lpstr>
      <vt:lpstr>$100 Question from Lesson 1</vt:lpstr>
      <vt:lpstr>$100 Answer from Lesson 1</vt:lpstr>
      <vt:lpstr>$200 Question from Lesson 1</vt:lpstr>
      <vt:lpstr>$200 Answer from Lesson 1</vt:lpstr>
      <vt:lpstr>$300 Question from Lesson 1</vt:lpstr>
      <vt:lpstr>$300 Answer from Lesson 1</vt:lpstr>
      <vt:lpstr>$400 Question from Lesson 1</vt:lpstr>
      <vt:lpstr>$400 Answer from Lesson 1</vt:lpstr>
      <vt:lpstr>$500 Question from Lesson 1</vt:lpstr>
      <vt:lpstr>$500 Answer from Lesson 1</vt:lpstr>
      <vt:lpstr>$100 Question from Lesson 2</vt:lpstr>
      <vt:lpstr>$100 Answer from Lesson 2</vt:lpstr>
      <vt:lpstr>$200 Question from Lesson 2</vt:lpstr>
      <vt:lpstr>$200 Answer from Lesson 2</vt:lpstr>
      <vt:lpstr>$300 Question from Lesson 2</vt:lpstr>
      <vt:lpstr>$300 Answer from Lesson 2</vt:lpstr>
      <vt:lpstr>$400 Question from Lesson 2</vt:lpstr>
      <vt:lpstr>$400 Answer from Lesson 2</vt:lpstr>
      <vt:lpstr>$500 Question from Lesson 2</vt:lpstr>
      <vt:lpstr>$500 Answer from Lesson 2</vt:lpstr>
      <vt:lpstr>$100 Question from Lesson 3</vt:lpstr>
      <vt:lpstr>$100 Answer from Lesson 3</vt:lpstr>
      <vt:lpstr>$200 Question from Lesson 3</vt:lpstr>
      <vt:lpstr>$200 Answer from Lesson 3</vt:lpstr>
      <vt:lpstr>$300 Question from Lesson 3</vt:lpstr>
      <vt:lpstr>$300 Answer from Lesson 3</vt:lpstr>
      <vt:lpstr>$400 Question from Lesson 3</vt:lpstr>
      <vt:lpstr>$400 Answer from Lesson 3</vt:lpstr>
      <vt:lpstr>$500 Question from Lesson 3</vt:lpstr>
      <vt:lpstr>$500 Answer from Lesson 3</vt:lpstr>
      <vt:lpstr>$100 Question from Lesson 4</vt:lpstr>
      <vt:lpstr>$100 Answer from Lesson 4</vt:lpstr>
      <vt:lpstr>$200 Question from Lesson 4</vt:lpstr>
      <vt:lpstr>$200 Answer from Lesson 4</vt:lpstr>
      <vt:lpstr>$300 Question from Lesson 4</vt:lpstr>
      <vt:lpstr>$300 Answer from Lesson 4</vt:lpstr>
      <vt:lpstr>$400 Question from Lesson 4</vt:lpstr>
      <vt:lpstr>$400 Answer from Lesson 4</vt:lpstr>
      <vt:lpstr>$500 Question from Lesson 4</vt:lpstr>
      <vt:lpstr>$500 Answer from Lesson 4</vt:lpstr>
      <vt:lpstr>$100 Question from Test?</vt:lpstr>
      <vt:lpstr>$100 Answer from Test?</vt:lpstr>
      <vt:lpstr>$200 Question from Test?</vt:lpstr>
      <vt:lpstr>$200 Answer from Test?</vt:lpstr>
      <vt:lpstr>$300 Question from Test?</vt:lpstr>
      <vt:lpstr>$300 Answer from Test?</vt:lpstr>
      <vt:lpstr>$400 Question from Test?</vt:lpstr>
      <vt:lpstr>$400 Answer from Test?</vt:lpstr>
      <vt:lpstr>$500 Question from Test?</vt:lpstr>
      <vt:lpstr>$500 Answer from Test?</vt:lpstr>
      <vt:lpstr>Final Jeopardy</vt:lpstr>
      <vt:lpstr>Final Jeopardy Answer</vt:lpstr>
    </vt:vector>
  </TitlesOfParts>
  <Company>Seminole Coutny Public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SCPS</dc:creator>
  <cp:lastModifiedBy>Zach Keene</cp:lastModifiedBy>
  <cp:revision>44</cp:revision>
  <dcterms:created xsi:type="dcterms:W3CDTF">1998-09-17T14:16:32Z</dcterms:created>
  <dcterms:modified xsi:type="dcterms:W3CDTF">2010-05-06T18:34:18Z</dcterms:modified>
</cp:coreProperties>
</file>