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307" r:id="rId9"/>
    <p:sldId id="263" r:id="rId10"/>
    <p:sldId id="264" r:id="rId11"/>
    <p:sldId id="265" r:id="rId12"/>
    <p:sldId id="308" r:id="rId13"/>
    <p:sldId id="266" r:id="rId14"/>
    <p:sldId id="287" r:id="rId15"/>
    <p:sldId id="267" r:id="rId16"/>
    <p:sldId id="288" r:id="rId17"/>
    <p:sldId id="273" r:id="rId18"/>
    <p:sldId id="306" r:id="rId19"/>
    <p:sldId id="268" r:id="rId20"/>
    <p:sldId id="269" r:id="rId21"/>
    <p:sldId id="305" r:id="rId22"/>
    <p:sldId id="304" r:id="rId23"/>
    <p:sldId id="270" r:id="rId24"/>
    <p:sldId id="293" r:id="rId25"/>
    <p:sldId id="301" r:id="rId26"/>
    <p:sldId id="271" r:id="rId27"/>
    <p:sldId id="300" r:id="rId28"/>
    <p:sldId id="272" r:id="rId29"/>
    <p:sldId id="299" r:id="rId30"/>
    <p:sldId id="297" r:id="rId31"/>
    <p:sldId id="298" r:id="rId32"/>
    <p:sldId id="274" r:id="rId33"/>
    <p:sldId id="275" r:id="rId34"/>
    <p:sldId id="303" r:id="rId35"/>
    <p:sldId id="302" r:id="rId36"/>
    <p:sldId id="276" r:id="rId37"/>
    <p:sldId id="296" r:id="rId38"/>
    <p:sldId id="295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90" r:id="rId49"/>
    <p:sldId id="289" r:id="rId50"/>
    <p:sldId id="294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6D48-F7B8-4844-A337-CE590AA5F541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B2476-B2C9-415F-B8C0-80A4EC8C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43B68-746B-4FA4-A32E-6C874AA11191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6D81-73D9-4988-B62B-D02C32F02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6D81-73D9-4988-B62B-D02C32F02B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6D81-73D9-4988-B62B-D02C32F02B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6D81-73D9-4988-B62B-D02C32F02B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6D81-73D9-4988-B62B-D02C32F02B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EF053F-C623-4057-B603-41F8DF8D42A7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796E7F-1066-431F-9297-F09484AB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6480048" cy="2301240"/>
          </a:xfrm>
        </p:spPr>
        <p:txBody>
          <a:bodyPr/>
          <a:lstStyle/>
          <a:p>
            <a:r>
              <a:rPr lang="en-US" dirty="0" smtClean="0"/>
              <a:t>Boot Camp 2011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6480048" cy="8382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accent1"/>
                </a:solidFill>
              </a:rPr>
              <a:t>Life Sciences </a:t>
            </a:r>
            <a:endParaRPr lang="en-US" sz="35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active transport, a substance is forced from a region of lower concentration to a region of higher concentration. </a:t>
            </a:r>
          </a:p>
          <a:p>
            <a:endParaRPr lang="en-US" dirty="0" smtClean="0"/>
          </a:p>
          <a:p>
            <a:r>
              <a:rPr lang="en-US" dirty="0" smtClean="0"/>
              <a:t>A prokaryotic cell has no nucleus or membrane-bound organelles. A eukaryotic cell has a nucleus and membrane-bound organelles.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Structure and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organelles within a eukaryotic cell performs specialized functions such as protein production, waste disposal, transportation of substances, and energy production. </a:t>
            </a:r>
          </a:p>
          <a:p>
            <a:endParaRPr lang="en-US" dirty="0" smtClean="0"/>
          </a:p>
          <a:p>
            <a:r>
              <a:rPr lang="en-US" dirty="0" smtClean="0"/>
              <a:t>In a multicellular organism, the levels of organization from simplest to most complex are cells, tissues, </a:t>
            </a:r>
            <a:r>
              <a:rPr lang="en-US" dirty="0" smtClean="0"/>
              <a:t>organs, and </a:t>
            </a:r>
            <a:r>
              <a:rPr lang="en-US" dirty="0" smtClean="0"/>
              <a:t>organ systems.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Structure and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1898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Adenosine Triphosphate (ATP) is the molecule from which cells get energy to perform their life functions.</a:t>
            </a:r>
          </a:p>
          <a:p>
            <a:endParaRPr lang="en-US" dirty="0" smtClean="0"/>
          </a:p>
          <a:p>
            <a:r>
              <a:rPr lang="en-US" dirty="0" smtClean="0"/>
              <a:t>Photosynthesis requires light, carbon dioxide, water, and chlorophyll: it produces oxygen and food.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Fueling our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2"/>
            <a:ext cx="8686800" cy="4906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light energy →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+ 6O</a:t>
            </a:r>
            <a:r>
              <a:rPr lang="en-US" sz="2800" baseline="-25000" dirty="0" smtClean="0"/>
              <a:t>2 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Carbon </a:t>
            </a:r>
            <a:r>
              <a:rPr lang="en-US" dirty="0" smtClean="0"/>
              <a:t>dioxide </a:t>
            </a:r>
            <a:r>
              <a:rPr lang="en-US" dirty="0" smtClean="0"/>
              <a:t>+ water + light energy, </a:t>
            </a:r>
            <a:r>
              <a:rPr lang="en-US" dirty="0" smtClean="0"/>
              <a:t>(in </a:t>
            </a:r>
            <a:r>
              <a:rPr lang="en-US" dirty="0" smtClean="0"/>
              <a:t>the presence of chlorophyll &amp; </a:t>
            </a:r>
            <a:r>
              <a:rPr lang="en-US" dirty="0" smtClean="0"/>
              <a:t>enzymes) </a:t>
            </a:r>
            <a:r>
              <a:rPr lang="en-US" dirty="0" smtClean="0"/>
              <a:t>yields</a:t>
            </a:r>
            <a:r>
              <a:rPr lang="en-US" sz="3200" dirty="0" smtClean="0"/>
              <a:t>, </a:t>
            </a:r>
            <a:r>
              <a:rPr lang="en-US" dirty="0" smtClean="0"/>
              <a:t>glucose (sugar) &amp; oxygen.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respiration requires food (such as glucose) and oxygen; it produces carbon dioxide, water, and energy in the form of ATP molecules. </a:t>
            </a:r>
          </a:p>
          <a:p>
            <a:endParaRPr lang="en-US" dirty="0" smtClean="0"/>
          </a:p>
          <a:p>
            <a:r>
              <a:rPr lang="en-US" dirty="0" smtClean="0"/>
              <a:t>Cell respiration has three stages, glycolysis, </a:t>
            </a:r>
            <a:r>
              <a:rPr lang="en-US" dirty="0" smtClean="0"/>
              <a:t>(transition), the </a:t>
            </a:r>
            <a:r>
              <a:rPr lang="en-US" dirty="0" smtClean="0"/>
              <a:t>Krebs cycle, and the electron transport chain. Cell respiration produces a total of 36 ATP molecules.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Fueling our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2"/>
            <a:ext cx="7924800" cy="47545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  </a:t>
            </a:r>
            <a:r>
              <a:rPr lang="en-US" sz="2800" dirty="0" smtClean="0"/>
              <a:t> + 6O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→ 6CO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energy </a:t>
            </a:r>
          </a:p>
          <a:p>
            <a:endParaRPr lang="en-US" sz="2800" dirty="0" smtClean="0"/>
          </a:p>
          <a:p>
            <a:r>
              <a:rPr lang="en-US" sz="2800" dirty="0" smtClean="0"/>
              <a:t>Glucose and oxygen yields </a:t>
            </a:r>
            <a:r>
              <a:rPr lang="en-US" sz="2800" dirty="0" smtClean="0"/>
              <a:t>carbon dioxide </a:t>
            </a:r>
            <a:r>
              <a:rPr lang="en-US" sz="2800" dirty="0" smtClean="0"/>
              <a:t>and energy.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Respiration</a:t>
            </a:r>
            <a:br>
              <a:rPr lang="en-US" dirty="0" smtClean="0"/>
            </a:br>
            <a:r>
              <a:rPr lang="en-US" dirty="0" smtClean="0"/>
              <a:t> (cellular, aerobic)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human cells contain 23 pairs of chromosomes, 46 total. Cells with a complete set of chromosomes are called diploid cells. </a:t>
            </a:r>
          </a:p>
          <a:p>
            <a:r>
              <a:rPr lang="en-US" dirty="0" smtClean="0"/>
              <a:t>Human gametes (sex cells) contain 23 unpaired chromosomes. Gametes are called haploid cells. </a:t>
            </a:r>
          </a:p>
          <a:p>
            <a:r>
              <a:rPr lang="en-US" dirty="0" smtClean="0"/>
              <a:t>The end result of mitosis is two daughter cells with the same number of chromosomes as the parent cell.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Development and Variation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46" y="533400"/>
            <a:ext cx="905037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 result of meiosis is four daughter cells with half the number of chromosomes as the parent cell. </a:t>
            </a:r>
          </a:p>
          <a:p>
            <a:endParaRPr lang="en-US" dirty="0" smtClean="0"/>
          </a:p>
          <a:p>
            <a:r>
              <a:rPr lang="en-US" dirty="0" smtClean="0"/>
              <a:t>Meiosis produces four sperm cells in males; in females, only one of the four cells produced is a viable egg cell.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Development and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Most scientific investigations include a hypothesis, an independent variable, a dependent variable, a set of constants, and a control group.</a:t>
            </a:r>
          </a:p>
          <a:p>
            <a:endParaRPr lang="en-US" sz="3200" dirty="0" smtClean="0"/>
          </a:p>
          <a:p>
            <a:r>
              <a:rPr lang="en-US" sz="3200" dirty="0" smtClean="0"/>
              <a:t>Depending on the data resulting from experiment or observation, a hypothesis can be accepted, modified, or rejected.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	Keys to Keep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	Scientific 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 and sexual reproduction are important sources of variation in populations. </a:t>
            </a:r>
          </a:p>
          <a:p>
            <a:endParaRPr lang="en-US" dirty="0" smtClean="0"/>
          </a:p>
          <a:p>
            <a:r>
              <a:rPr lang="en-US" dirty="0" smtClean="0"/>
              <a:t>In fertilization, a haploid sperm cell and a haploid egg cell combine. The result is a diploid zygote, which then starts growing by mitosis.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37" y="1524000"/>
            <a:ext cx="8911253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10888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is the molecule contained in the nucleus of a cell that carries the entire genetic information of an organism.</a:t>
            </a:r>
          </a:p>
          <a:p>
            <a:r>
              <a:rPr lang="en-US" dirty="0" smtClean="0"/>
              <a:t>DNA can replicate itself, so that one parent molecule makes two daughter molecules. </a:t>
            </a:r>
          </a:p>
          <a:p>
            <a:r>
              <a:rPr lang="en-US" dirty="0" smtClean="0"/>
              <a:t>Genes are the sections of a DNA molecule that carry the instructions for building proteins that perform cell functions and express traits.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DNA and RNA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57536"/>
            <a:ext cx="8679544" cy="53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79" y="0"/>
            <a:ext cx="886706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transcription, DNA encodes messages that cause proteins to form. mRNA carries this message outside of the nucleus.</a:t>
            </a:r>
          </a:p>
          <a:p>
            <a:endParaRPr lang="en-US" dirty="0" smtClean="0"/>
          </a:p>
          <a:p>
            <a:r>
              <a:rPr lang="en-US" dirty="0" smtClean="0"/>
              <a:t>Though translation, the message of mRNA is used to build a protein out of amino acids.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and RNA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0" y="609600"/>
            <a:ext cx="82581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mutations occur during DNA replication, when a nucleotide is substituted, inserted, or deleted. Mutations can lead to minor or major changes in the structure and therefore the chemistry of a protein. </a:t>
            </a:r>
          </a:p>
          <a:p>
            <a:endParaRPr lang="en-US" dirty="0" smtClean="0"/>
          </a:p>
          <a:p>
            <a:r>
              <a:rPr lang="en-US" dirty="0" smtClean="0"/>
              <a:t>Mutation is one source of genetic variation in the population of a species.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DNA and RNA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39" y="685800"/>
            <a:ext cx="8431161" cy="517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An experiment and its procedures should be evaluated for their assumptions, clarity, thoroughness, and interpretation of data. </a:t>
            </a:r>
          </a:p>
          <a:p>
            <a:r>
              <a:rPr lang="en-US" sz="3200" dirty="0" smtClean="0"/>
              <a:t>A scientific theory is a powerful explanation supported by tremendous amounts of data.</a:t>
            </a:r>
          </a:p>
          <a:p>
            <a:r>
              <a:rPr lang="en-US" sz="3200" dirty="0" smtClean="0"/>
              <a:t>A scientific model is a simplified version of reality that shows some aspect of a complex structure or process.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Scientific 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1" y="533400"/>
            <a:ext cx="872836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80" y="609600"/>
            <a:ext cx="8677593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come in different forms called alleles.</a:t>
            </a:r>
          </a:p>
          <a:p>
            <a:endParaRPr lang="en-US" dirty="0" smtClean="0"/>
          </a:p>
          <a:p>
            <a:r>
              <a:rPr lang="en-US" dirty="0" smtClean="0"/>
              <a:t>A phenotype is an individual’s physical appearance; a genotype is an individual’s genetic makeup.</a:t>
            </a:r>
          </a:p>
          <a:p>
            <a:endParaRPr lang="en-US" dirty="0" smtClean="0"/>
          </a:p>
          <a:p>
            <a:r>
              <a:rPr lang="en-US" dirty="0" smtClean="0"/>
              <a:t>Some genes have three or more alleles, but only two alleles are present in any given genotype.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Genes and Alleles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individual with two identical alleles for a trait is homozygous for that trait. </a:t>
            </a:r>
          </a:p>
          <a:p>
            <a:endParaRPr lang="en-US" dirty="0" smtClean="0"/>
          </a:p>
          <a:p>
            <a:r>
              <a:rPr lang="en-US" dirty="0" smtClean="0"/>
              <a:t>An individual with two different alleles for a trait is heterozygous for that trait.</a:t>
            </a:r>
          </a:p>
          <a:p>
            <a:endParaRPr lang="en-US" dirty="0" smtClean="0"/>
          </a:p>
          <a:p>
            <a:r>
              <a:rPr lang="en-US" dirty="0" smtClean="0"/>
              <a:t>Alleles can be in different relations of dominance to each other, including dominant recessive, incomplete dominance and codominance.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Genes and Alleles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990" y="1"/>
            <a:ext cx="6152010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0"/>
            <a:ext cx="6296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Sex-linked traits are coded by alleles on the sex chromosomes. </a:t>
            </a:r>
          </a:p>
          <a:p>
            <a:endParaRPr lang="en-US" dirty="0" smtClean="0"/>
          </a:p>
          <a:p>
            <a:r>
              <a:rPr lang="en-US" dirty="0" smtClean="0"/>
              <a:t>Punnett squares are useful for finding the probability that offspring will have a  trait. </a:t>
            </a:r>
          </a:p>
          <a:p>
            <a:endParaRPr lang="en-US" dirty="0" smtClean="0"/>
          </a:p>
          <a:p>
            <a:r>
              <a:rPr lang="en-US" dirty="0" smtClean="0"/>
              <a:t>Pedigrees are useful for tracking the transmission of a trait across generation.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Genes and Alleles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52399"/>
            <a:ext cx="6015037" cy="670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35" y="228600"/>
            <a:ext cx="8645165" cy="62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is the change in a population’s genetic makeup over a long period of time. </a:t>
            </a:r>
          </a:p>
          <a:p>
            <a:r>
              <a:rPr lang="en-US" dirty="0" smtClean="0"/>
              <a:t>A species is a group of organisms that can breed and produces fertile offspring. Evolution takes place at the level of species, not individuals.</a:t>
            </a:r>
          </a:p>
          <a:p>
            <a:r>
              <a:rPr lang="en-US" dirty="0" smtClean="0"/>
              <a:t>Adaptations are traits within a population that help its members survive in a particular environment.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Evolution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from scientific investigations must be communicated in ways that the audience will understand.</a:t>
            </a:r>
          </a:p>
          <a:p>
            <a:endParaRPr lang="en-US" dirty="0" smtClean="0"/>
          </a:p>
          <a:p>
            <a:r>
              <a:rPr lang="en-US" dirty="0" smtClean="0"/>
              <a:t>The Systeme International (SI) is the standard system of measurement used by scientists all over the world. </a:t>
            </a:r>
          </a:p>
          <a:p>
            <a:endParaRPr lang="en-US" dirty="0" smtClean="0"/>
          </a:p>
          <a:p>
            <a:r>
              <a:rPr lang="en-US" dirty="0" smtClean="0"/>
              <a:t>Graphs and tables are useful for organizing and showing patterns in large amounts of data.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Interpreting and Reporting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main sources of variation in species that reproduce sexually are meiosis and mutation.</a:t>
            </a:r>
          </a:p>
          <a:p>
            <a:endParaRPr lang="en-US" dirty="0" smtClean="0"/>
          </a:p>
          <a:p>
            <a:r>
              <a:rPr lang="en-US" dirty="0" smtClean="0"/>
              <a:t>Natural selection is the process in which the pressure of the natural environment favor some traits in organisms over other traits.</a:t>
            </a:r>
          </a:p>
          <a:p>
            <a:endParaRPr lang="en-US" dirty="0" smtClean="0"/>
          </a:p>
          <a:p>
            <a:r>
              <a:rPr lang="en-US" dirty="0" smtClean="0"/>
              <a:t>Variation is the raw material for natural selection.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Evolution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Individuals with beneficial traits are likely to survive and pass on those traits to their offspring.</a:t>
            </a:r>
          </a:p>
          <a:p>
            <a:r>
              <a:rPr lang="en-US" dirty="0" smtClean="0"/>
              <a:t>Speciation is the development of two or more new species from an original species. </a:t>
            </a:r>
          </a:p>
          <a:p>
            <a:r>
              <a:rPr lang="en-US" dirty="0" smtClean="0"/>
              <a:t>Evidence of evolution includes similarities among the DNA of distantly related organisms, similarities in stages of embryonic development, homologous structures and the fossil record.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Evolution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Taxonomy is the science of classifying and naming organisms based on similarities and difference.</a:t>
            </a:r>
          </a:p>
          <a:p>
            <a:r>
              <a:rPr lang="en-US" dirty="0" smtClean="0"/>
              <a:t>Most biologists recognize six kingdoms of life: </a:t>
            </a:r>
            <a:r>
              <a:rPr lang="en-US" dirty="0" err="1" smtClean="0"/>
              <a:t>Archea</a:t>
            </a:r>
            <a:r>
              <a:rPr lang="en-US" dirty="0" smtClean="0"/>
              <a:t>, Bacteria, </a:t>
            </a:r>
            <a:r>
              <a:rPr lang="en-US" dirty="0" err="1" smtClean="0"/>
              <a:t>Protista</a:t>
            </a:r>
            <a:r>
              <a:rPr lang="en-US" dirty="0" smtClean="0"/>
              <a:t>, Fungi, </a:t>
            </a:r>
            <a:r>
              <a:rPr lang="en-US" dirty="0" err="1" smtClean="0"/>
              <a:t>Plantae</a:t>
            </a:r>
            <a:r>
              <a:rPr lang="en-US" dirty="0" smtClean="0"/>
              <a:t>, and </a:t>
            </a:r>
            <a:r>
              <a:rPr lang="en-US" dirty="0" err="1" smtClean="0"/>
              <a:t>Animalia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Important events in the evolution of animal life include the development of specialized tissues, bilateral symmetry, </a:t>
            </a:r>
            <a:r>
              <a:rPr lang="en-US" dirty="0" err="1" smtClean="0"/>
              <a:t>cephalization</a:t>
            </a:r>
            <a:r>
              <a:rPr lang="en-US" dirty="0" smtClean="0"/>
              <a:t>, and an internal body cavity.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Relationships on the Tree of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 nomenclature, dichotomous keys, and cladograms are three of the tools that taxonomists use to classify organisms and relate them to each other. </a:t>
            </a:r>
          </a:p>
          <a:p>
            <a:endParaRPr lang="en-US" dirty="0" smtClean="0"/>
          </a:p>
          <a:p>
            <a:r>
              <a:rPr lang="en-US" dirty="0" smtClean="0"/>
              <a:t>Some results of evolution include adaptive radiation, convergent evolution, and coevolution.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Relationships on the Tree of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organisms have specialized receptors or cells that let them receive and respond to stimuli in their environments. </a:t>
            </a:r>
          </a:p>
          <a:p>
            <a:endParaRPr lang="en-US" dirty="0" smtClean="0"/>
          </a:p>
          <a:p>
            <a:r>
              <a:rPr lang="en-US" dirty="0" smtClean="0"/>
              <a:t>Plants exhibit tropisms in response to stimuli such as light, gravity, moisture, and so on</a:t>
            </a:r>
          </a:p>
          <a:p>
            <a:endParaRPr lang="en-US" dirty="0" smtClean="0"/>
          </a:p>
          <a:p>
            <a:r>
              <a:rPr lang="en-US" dirty="0" smtClean="0"/>
              <a:t>Animals respond to external stimuli by exhibiting innate responses such as taxes, reflexes, and instincts.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Interacting with the Environment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homeostasis, organisms maintain their internal environment.</a:t>
            </a:r>
          </a:p>
          <a:p>
            <a:endParaRPr lang="en-US" dirty="0" smtClean="0"/>
          </a:p>
          <a:p>
            <a:r>
              <a:rPr lang="en-US" dirty="0" smtClean="0"/>
              <a:t>Animals can learn to respond to external and internal stimuli.</a:t>
            </a:r>
          </a:p>
          <a:p>
            <a:endParaRPr lang="en-US" dirty="0" smtClean="0"/>
          </a:p>
          <a:p>
            <a:r>
              <a:rPr lang="en-US" dirty="0" smtClean="0"/>
              <a:t>Complex animal behaviors include migration, dormancy, mating rituals, territoriality, and schooling.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Interacting with the Environment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Earth, vast cycles of matter continually move water, carbon, and nitrogen between the biotic and </a:t>
            </a:r>
            <a:r>
              <a:rPr lang="en-US" dirty="0" err="1" smtClean="0"/>
              <a:t>abiotic</a:t>
            </a:r>
            <a:r>
              <a:rPr lang="en-US" dirty="0" smtClean="0"/>
              <a:t> realms. </a:t>
            </a:r>
          </a:p>
          <a:p>
            <a:endParaRPr lang="en-US" dirty="0" smtClean="0"/>
          </a:p>
          <a:p>
            <a:r>
              <a:rPr lang="en-US" dirty="0" smtClean="0"/>
              <a:t>The hydrological cycle has a moderating effect on Earth’s climate.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Abiotic Cycles in the Biosphere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atmospheric CO</a:t>
            </a:r>
            <a:r>
              <a:rPr lang="en-US" baseline="-25000" dirty="0" smtClean="0"/>
              <a:t>2 </a:t>
            </a:r>
            <a:r>
              <a:rPr lang="en-US" dirty="0" smtClean="0"/>
              <a:t> include respiring and decomposing plants and animals, erupting volcanoes, and burning fossil fuels.</a:t>
            </a:r>
          </a:p>
          <a:p>
            <a:r>
              <a:rPr lang="en-US" dirty="0" smtClean="0"/>
              <a:t>Photosynthesis removes CO</a:t>
            </a:r>
            <a:r>
              <a:rPr lang="en-US" baseline="-25000" dirty="0" smtClean="0"/>
              <a:t>2</a:t>
            </a:r>
            <a:r>
              <a:rPr lang="en-US" dirty="0" smtClean="0"/>
              <a:t>  from the atmosphere and fixes it into compounds that organisms can use for food and energy.</a:t>
            </a:r>
          </a:p>
          <a:p>
            <a:r>
              <a:rPr lang="en-US" dirty="0" smtClean="0"/>
              <a:t>Most organisms can’t use atmospheric nitrogen directly. Bacteria fix nitrogen into compounds (ammonia, nitrate) that are useful to organisms.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Abiotic Cycles in the Biosphere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require a continual input of energy to sustain the organisms that live in them.</a:t>
            </a:r>
          </a:p>
          <a:p>
            <a:r>
              <a:rPr lang="en-US" dirty="0" smtClean="0"/>
              <a:t>Ecologists organize ecosystems by trophic levels, or by “who eats whom.”</a:t>
            </a:r>
          </a:p>
          <a:p>
            <a:r>
              <a:rPr lang="en-US" dirty="0" smtClean="0"/>
              <a:t>Matter cycles through an ecosystem; energy moves in a one-way path. </a:t>
            </a:r>
          </a:p>
          <a:p>
            <a:r>
              <a:rPr lang="en-US" dirty="0" smtClean="0"/>
              <a:t>Only about 10% of the energy that enters on trophic level is available to the next trophic level.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and Ecosystems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Energy, biomass, and the number of individuals in an ecosystem can be represented in trophic pyramids.</a:t>
            </a:r>
          </a:p>
          <a:p>
            <a:r>
              <a:rPr lang="en-US" dirty="0" smtClean="0"/>
              <a:t>Food webs show “who eats whom” in more detail that a trophic pyramid typically does.</a:t>
            </a:r>
          </a:p>
          <a:p>
            <a:r>
              <a:rPr lang="en-US" dirty="0" smtClean="0"/>
              <a:t>Important types of symbiosis include parasitism, commensalism, and mutualism.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and Ecosystems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mean, median, and/or mode can provide a useful description of a data set using a single number.</a:t>
            </a:r>
          </a:p>
          <a:p>
            <a:endParaRPr lang="en-US" dirty="0" smtClean="0"/>
          </a:p>
          <a:p>
            <a:r>
              <a:rPr lang="en-US" dirty="0" smtClean="0"/>
              <a:t>Computers are useful for collecting, analyzing, and displaying data, but interpretation of data is always up to human beings.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Interpreting and Reporting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81" y="609600"/>
            <a:ext cx="88259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organisms have the capacity to produce populations of infinite size.</a:t>
            </a:r>
          </a:p>
          <a:p>
            <a:endParaRPr lang="en-US" dirty="0" smtClean="0"/>
          </a:p>
          <a:p>
            <a:r>
              <a:rPr lang="en-US" dirty="0" smtClean="0"/>
              <a:t>Limiting factors prevent populations from growing infinitely </a:t>
            </a:r>
          </a:p>
          <a:p>
            <a:endParaRPr lang="en-US" dirty="0" smtClean="0"/>
          </a:p>
          <a:p>
            <a:r>
              <a:rPr lang="en-US" dirty="0" smtClean="0"/>
              <a:t>Changes in population size can be graphed.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evaluate the safety issues before you start a laboratory activity.</a:t>
            </a:r>
          </a:p>
          <a:p>
            <a:endParaRPr lang="en-US" dirty="0" smtClean="0"/>
          </a:p>
          <a:p>
            <a:r>
              <a:rPr lang="en-US" dirty="0" smtClean="0"/>
              <a:t>Safety symbols on bottles and worksheets can help you understand the risks involved in a laboratory activity.</a:t>
            </a:r>
          </a:p>
          <a:p>
            <a:endParaRPr lang="en-US" dirty="0" smtClean="0"/>
          </a:p>
          <a:p>
            <a:r>
              <a:rPr lang="en-US" dirty="0" smtClean="0"/>
              <a:t>High-school laboratories typically contain several types of equipment, including cylinders, beakers, pipettes, stopwatches, and balances.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Laboratory Procedures and Equipment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is the basic unit of life. New cells can arise only from other cells</a:t>
            </a:r>
          </a:p>
          <a:p>
            <a:endParaRPr lang="en-US" dirty="0" smtClean="0"/>
          </a:p>
          <a:p>
            <a:r>
              <a:rPr lang="en-US" dirty="0" smtClean="0"/>
              <a:t>Cells are made of four types of organic molecules: lipids, carbohydrates, proteins, and nucleic acids. Enzymes are proteins that control the chemical reactions necessary for life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Structure and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66675"/>
            <a:ext cx="600075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substances diffuse through a plasma membrane, others travel through protein channels, and some substances cannot pass through at all. </a:t>
            </a:r>
          </a:p>
          <a:p>
            <a:endParaRPr lang="en-US" dirty="0" smtClean="0"/>
          </a:p>
          <a:p>
            <a:r>
              <a:rPr lang="en-US" dirty="0" smtClean="0"/>
              <a:t>In diffusion, a substance moves from a region of higher concentration to a region of lower concentration. Osmosis is the diffusion of water molecules.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Cell Structure and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511</TotalTime>
  <Words>1719</Words>
  <Application>Microsoft Office PowerPoint</Application>
  <PresentationFormat>On-screen Show (4:3)</PresentationFormat>
  <Paragraphs>166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Boot Camp 2011  </vt:lpstr>
      <vt:lpstr> Keys to Keep   Scientific Investigation</vt:lpstr>
      <vt:lpstr>Scientific Investigation</vt:lpstr>
      <vt:lpstr>Interpreting and Reporting Data</vt:lpstr>
      <vt:lpstr>Interpreting and Reporting Data</vt:lpstr>
      <vt:lpstr>Laboratory Procedures and Equipment </vt:lpstr>
      <vt:lpstr>Cell Structure and Function</vt:lpstr>
      <vt:lpstr>Slide 8</vt:lpstr>
      <vt:lpstr>Cell Structure and Function</vt:lpstr>
      <vt:lpstr>Cell Structure and Function</vt:lpstr>
      <vt:lpstr>Cell Structure and Function</vt:lpstr>
      <vt:lpstr>Slide 12</vt:lpstr>
      <vt:lpstr>Fueling our Cells</vt:lpstr>
      <vt:lpstr>Photosynthesis</vt:lpstr>
      <vt:lpstr>Fueling our Cells</vt:lpstr>
      <vt:lpstr>Respiration  (cellular, aerobic)</vt:lpstr>
      <vt:lpstr> Development and Variation  </vt:lpstr>
      <vt:lpstr>Slide 18</vt:lpstr>
      <vt:lpstr>Development and Variation</vt:lpstr>
      <vt:lpstr>Development and Variation</vt:lpstr>
      <vt:lpstr>Slide 21</vt:lpstr>
      <vt:lpstr>Slide 22</vt:lpstr>
      <vt:lpstr>DNA and RNA</vt:lpstr>
      <vt:lpstr>Slide 24</vt:lpstr>
      <vt:lpstr>Slide 25</vt:lpstr>
      <vt:lpstr>DNA and RNA</vt:lpstr>
      <vt:lpstr>Slide 27</vt:lpstr>
      <vt:lpstr>DNA and RNA</vt:lpstr>
      <vt:lpstr>Slide 29</vt:lpstr>
      <vt:lpstr>Slide 30</vt:lpstr>
      <vt:lpstr>Slide 31</vt:lpstr>
      <vt:lpstr>Genes and Alleles </vt:lpstr>
      <vt:lpstr>Genes and Alleles </vt:lpstr>
      <vt:lpstr>Slide 34</vt:lpstr>
      <vt:lpstr>Slide 35</vt:lpstr>
      <vt:lpstr>Genes and Alleles</vt:lpstr>
      <vt:lpstr>Slide 37</vt:lpstr>
      <vt:lpstr>Slide 38</vt:lpstr>
      <vt:lpstr>Evolution </vt:lpstr>
      <vt:lpstr>Evolution </vt:lpstr>
      <vt:lpstr>Evolution </vt:lpstr>
      <vt:lpstr>Relationships on the Tree of Life</vt:lpstr>
      <vt:lpstr>Relationships on the Tree of Life</vt:lpstr>
      <vt:lpstr>Interacting with the Environment </vt:lpstr>
      <vt:lpstr>Interacting with the Environment </vt:lpstr>
      <vt:lpstr>Abiotic Cycles in the Biosphere</vt:lpstr>
      <vt:lpstr>Abiotic Cycles in the Biosphere</vt:lpstr>
      <vt:lpstr>Energy and Ecosystems</vt:lpstr>
      <vt:lpstr>Energy and Ecosystems</vt:lpstr>
      <vt:lpstr>Slide 50</vt:lpstr>
      <vt:lpstr>Populations</vt:lpstr>
    </vt:vector>
  </TitlesOfParts>
  <Company>Illini West HSD 307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 Camp 2011  </dc:title>
  <dc:creator>flesner.connie</dc:creator>
  <cp:lastModifiedBy>flesner.connie</cp:lastModifiedBy>
  <cp:revision>42</cp:revision>
  <dcterms:created xsi:type="dcterms:W3CDTF">2011-03-08T17:35:21Z</dcterms:created>
  <dcterms:modified xsi:type="dcterms:W3CDTF">2011-03-11T23:05:34Z</dcterms:modified>
</cp:coreProperties>
</file>